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3.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4.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5.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6.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7.xml" ContentType="application/vnd.openxmlformats-officedocument.presentationml.comments+xml"/>
  <Override PartName="/ppt/notesSlides/notesSlide45.xml" ContentType="application/vnd.openxmlformats-officedocument.presentationml.notesSlide+xml"/>
  <Override PartName="/ppt/comments/comment8.xml" ContentType="application/vnd.openxmlformats-officedocument.presentationml.comments+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311" r:id="rId2"/>
    <p:sldId id="385" r:id="rId3"/>
    <p:sldId id="306" r:id="rId4"/>
    <p:sldId id="380" r:id="rId5"/>
    <p:sldId id="319" r:id="rId6"/>
    <p:sldId id="381" r:id="rId7"/>
    <p:sldId id="321" r:id="rId8"/>
    <p:sldId id="383" r:id="rId9"/>
    <p:sldId id="322" r:id="rId10"/>
    <p:sldId id="323" r:id="rId11"/>
    <p:sldId id="324" r:id="rId12"/>
    <p:sldId id="325" r:id="rId13"/>
    <p:sldId id="326" r:id="rId14"/>
    <p:sldId id="328" r:id="rId15"/>
    <p:sldId id="330" r:id="rId16"/>
    <p:sldId id="331" r:id="rId17"/>
    <p:sldId id="332" r:id="rId18"/>
    <p:sldId id="333" r:id="rId19"/>
    <p:sldId id="335" r:id="rId20"/>
    <p:sldId id="336" r:id="rId21"/>
    <p:sldId id="337" r:id="rId22"/>
    <p:sldId id="338" r:id="rId23"/>
    <p:sldId id="339" r:id="rId24"/>
    <p:sldId id="340" r:id="rId25"/>
    <p:sldId id="341" r:id="rId26"/>
    <p:sldId id="342" r:id="rId27"/>
    <p:sldId id="384" r:id="rId28"/>
    <p:sldId id="344" r:id="rId29"/>
    <p:sldId id="345" r:id="rId30"/>
    <p:sldId id="346" r:id="rId31"/>
    <p:sldId id="347" r:id="rId32"/>
    <p:sldId id="348" r:id="rId33"/>
    <p:sldId id="349" r:id="rId34"/>
    <p:sldId id="350" r:id="rId35"/>
    <p:sldId id="378" r:id="rId36"/>
    <p:sldId id="352" r:id="rId37"/>
    <p:sldId id="353" r:id="rId38"/>
    <p:sldId id="354" r:id="rId39"/>
    <p:sldId id="355" r:id="rId40"/>
    <p:sldId id="356" r:id="rId41"/>
    <p:sldId id="357" r:id="rId42"/>
    <p:sldId id="358" r:id="rId43"/>
    <p:sldId id="359" r:id="rId44"/>
    <p:sldId id="360" r:id="rId45"/>
    <p:sldId id="361" r:id="rId46"/>
    <p:sldId id="362" r:id="rId47"/>
    <p:sldId id="379" r:id="rId48"/>
    <p:sldId id="382" r:id="rId49"/>
    <p:sldId id="364" r:id="rId50"/>
    <p:sldId id="365" r:id="rId51"/>
    <p:sldId id="366" r:id="rId52"/>
    <p:sldId id="367" r:id="rId53"/>
    <p:sldId id="368" r:id="rId54"/>
    <p:sldId id="369" r:id="rId55"/>
    <p:sldId id="370" r:id="rId56"/>
    <p:sldId id="371" r:id="rId57"/>
    <p:sldId id="372" r:id="rId58"/>
    <p:sldId id="373" r:id="rId59"/>
    <p:sldId id="374" r:id="rId60"/>
    <p:sldId id="375" r:id="rId61"/>
    <p:sldId id="377" r:id="rId62"/>
    <p:sldId id="310" r:id="rId63"/>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95">
          <p15:clr>
            <a:srgbClr val="A4A3A4"/>
          </p15:clr>
        </p15:guide>
        <p15:guide id="2" pos="316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e Hardin" initials="DH" lastIdx="13" clrIdx="0">
    <p:extLst/>
  </p:cmAuthor>
  <p:cmAuthor id="2" name="Aaron F. Snyder" initials="AFS" lastIdx="41" clrIdx="1"/>
  <p:cmAuthor id="3" name="Ron Cunningham" initials="RTC" lastIdx="66" clrIdx="2"/>
  <p:cmAuthor id="4" name="Elizabeth" initials="" lastIdx="5"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96D"/>
    <a:srgbClr val="0066CC"/>
    <a:srgbClr val="3366CC"/>
    <a:srgbClr val="CCFFCC"/>
    <a:srgbClr val="CCFFFF"/>
    <a:srgbClr val="99CCFF"/>
    <a:srgbClr val="FFD99B"/>
    <a:srgbClr val="FFCD7D"/>
    <a:srgbClr val="8AB6E2"/>
    <a:srgbClr val="FF8F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3784" autoAdjust="0"/>
  </p:normalViewPr>
  <p:slideViewPr>
    <p:cSldViewPr snapToGrid="0" snapToObjects="1">
      <p:cViewPr varScale="1">
        <p:scale>
          <a:sx n="76" d="100"/>
          <a:sy n="76" d="100"/>
        </p:scale>
        <p:origin x="888" y="67"/>
      </p:cViewPr>
      <p:guideLst>
        <p:guide orient="horz" pos="4895"/>
        <p:guide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7-05-26T10:37:08.141" idx="11">
    <p:pos x="6269" y="1014"/>
    <p:text>Ron C to update picture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04-17T09:05:27.120" idx="16">
    <p:pos x="10" y="10"/>
    <p:text>this slide is awkward and i don't find a clean way to fix it. it is a mix of statements, questions, and statements as questions.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7-05-26T14:57:57.800" idx="66">
    <p:pos x="10" y="10"/>
    <p:text>changed heading to sync with notes in slide 18</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7-04-17T09:25:32.746" idx="23">
    <p:pos x="10" y="10"/>
    <p:text>why were the grades reordered?</p:text>
    <p:extLst>
      <p:ext uri="{C676402C-5697-4E1C-873F-D02D1690AC5C}">
        <p15:threadingInfo xmlns:p15="http://schemas.microsoft.com/office/powerpoint/2012/main" timeZoneBias="240"/>
      </p:ext>
    </p:extLst>
  </p:cm>
  <p:cm authorId="4" dt="2017-04-30T19:54:14.572" idx="2">
    <p:pos x="106" y="106"/>
    <p:text>I think just for alignment, I spaced them out to put Commercial in the middle</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17-04-17T09:26:39.487" idx="24">
    <p:pos x="10" y="10"/>
    <p:text>define: HVAC, VEN, DER; also, how did DR extend to DER? fix spelling of HVAC and DER svcs. (managment vs. management)</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7-04-17T09:28:57.047" idx="25">
    <p:pos x="10" y="10"/>
    <p:text>define "AC"</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7-04-17T09:39:14.535" idx="29">
    <p:pos x="10" y="10"/>
    <p:text>changed Archi bubble</p:text>
    <p:extLst>
      <p:ext uri="{C676402C-5697-4E1C-873F-D02D1690AC5C}">
        <p15:threadingInfo xmlns:p15="http://schemas.microsoft.com/office/powerpoint/2012/main" timeZoneBias="240"/>
      </p:ext>
    </p:extLst>
  </p:cm>
  <p:cm authorId="2" dt="2017-04-17T13:13:44.441" idx="37">
    <p:pos x="10" y="106"/>
    <p:text>would be good then to clarify message of Slide 48 and this one...and the rest.</p:text>
    <p:extLst>
      <p:ext uri="{C676402C-5697-4E1C-873F-D02D1690AC5C}">
        <p15:threadingInfo xmlns:p15="http://schemas.microsoft.com/office/powerpoint/2012/main" timeZoneBias="240">
          <p15:parentCm authorId="2" idx="29"/>
        </p15:threadingInfo>
      </p:ext>
    </p:extLst>
  </p:cm>
  <p:cm authorId="3" dt="2017-04-17T11:04:56.009" idx="55">
    <p:pos x="106" y="106"/>
    <p:text>ArchiMate is a specification, There are several tools that implement the ArchiMate spec. Archi is a light weight tool, Sparz EA has it's implemntation of ArchiMate spec. The testing we did was with Archi and separately with Sparx EA Archimate implementation.
Please do not assume. Changed label on upper left back to Archi.</p:text>
  </p:cm>
  <p:cm authorId="2" dt="2017-04-17T13:10:34.279" idx="36">
    <p:pos x="106" y="202"/>
    <p:text>Well, Slide 48 states: "Interoperability: TBC to ArchiMate and EA" with a sub-bullet "A plan for data sharing between tools" which makes it less clear for the uninitiated to follow that on THIS slide Archi .NE. ArchiMate when used in the same apparent context.</p:text>
    <p:extLst>
      <p:ext uri="{C676402C-5697-4E1C-873F-D02D1690AC5C}">
        <p15:threadingInfo xmlns:p15="http://schemas.microsoft.com/office/powerpoint/2012/main" timeZoneBias="240">
          <p15:parentCm authorId="3" idx="55"/>
        </p15:threadingInfo>
      </p:ext>
    </p:extLst>
  </p:cm>
  <p:cm authorId="3" dt="2017-04-17T15:39:07.107" idx="61">
    <p:pos x="202" y="202"/>
    <p:text>made changes on slide 48 to address Aaron's fedback. Also include slide notes on this slide to clarify what tools were tested.</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17-04-17T09:43:02.129" idx="32">
    <p:pos x="10" y="3"/>
    <p:text>some alignment/font sizes</p:text>
    <p:extLst mod="1">
      <p:ext uri="{C676402C-5697-4E1C-873F-D02D1690AC5C}">
        <p15:threadingInfo xmlns:p15="http://schemas.microsoft.com/office/powerpoint/2012/main" timeZoneBias="240"/>
      </p:ext>
    </p:extLst>
  </p:cm>
  <p:cm authorId="1" dt="2017-04-18T16:22:56.621" idx="9">
    <p:pos x="2844" y="620"/>
    <p:text>(doesn’t include the ArchiMate types?)</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7D1CA-96D8-448C-B0C1-AB77E7E15885}"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2E0EF534-5044-40F9-B09D-DA0F612C22B7}">
      <dgm:prSet phldrT="[Text]" custT="1"/>
      <dgm:spPr/>
      <dgm:t>
        <a:bodyPr/>
        <a:lstStyle/>
        <a:p>
          <a:pPr>
            <a:lnSpc>
              <a:spcPct val="100000"/>
            </a:lnSpc>
            <a:spcAft>
              <a:spcPts val="0"/>
            </a:spcAft>
          </a:pPr>
          <a:r>
            <a:rPr lang="en-US" sz="1600" dirty="0"/>
            <a:t>Classes</a:t>
          </a:r>
        </a:p>
        <a:p>
          <a:pPr>
            <a:lnSpc>
              <a:spcPct val="100000"/>
            </a:lnSpc>
            <a:spcAft>
              <a:spcPts val="0"/>
            </a:spcAft>
          </a:pPr>
          <a:r>
            <a:rPr lang="en-US" sz="1600" dirty="0"/>
            <a:t>- SG elements</a:t>
          </a:r>
        </a:p>
        <a:p>
          <a:pPr>
            <a:lnSpc>
              <a:spcPct val="100000"/>
            </a:lnSpc>
            <a:spcAft>
              <a:spcPts val="0"/>
            </a:spcAft>
          </a:pPr>
          <a:endParaRPr lang="en-US" sz="1600" dirty="0"/>
        </a:p>
      </dgm:t>
    </dgm:pt>
    <dgm:pt modelId="{C12E34EE-1998-4514-B9BD-2B0A51F0A612}" type="parTrans" cxnId="{CC947B5A-A3A9-46A4-8E89-9627E4370B7A}">
      <dgm:prSet/>
      <dgm:spPr/>
      <dgm:t>
        <a:bodyPr/>
        <a:lstStyle/>
        <a:p>
          <a:endParaRPr lang="en-US"/>
        </a:p>
      </dgm:t>
    </dgm:pt>
    <dgm:pt modelId="{84A6A374-2536-4419-94EC-CA26D504E74D}" type="sibTrans" cxnId="{CC947B5A-A3A9-46A4-8E89-9627E4370B7A}">
      <dgm:prSet/>
      <dgm:spPr/>
      <dgm:t>
        <a:bodyPr/>
        <a:lstStyle/>
        <a:p>
          <a:endParaRPr lang="en-US"/>
        </a:p>
      </dgm:t>
    </dgm:pt>
    <dgm:pt modelId="{85A1271A-ABC6-4501-88CD-A66C58F7FAE2}">
      <dgm:prSet phldrT="[Text]" custT="1"/>
      <dgm:spPr/>
      <dgm:t>
        <a:bodyPr/>
        <a:lstStyle/>
        <a:p>
          <a:r>
            <a:rPr lang="en-US" sz="1600" dirty="0"/>
            <a:t>Instances</a:t>
          </a:r>
        </a:p>
      </dgm:t>
    </dgm:pt>
    <dgm:pt modelId="{D196211B-46E4-4C06-AF45-7F443D978CFA}" type="parTrans" cxnId="{79C74000-0727-4D7D-B94F-68AF4E69522B}">
      <dgm:prSet/>
      <dgm:spPr/>
      <dgm:t>
        <a:bodyPr/>
        <a:lstStyle/>
        <a:p>
          <a:endParaRPr lang="en-US"/>
        </a:p>
      </dgm:t>
    </dgm:pt>
    <dgm:pt modelId="{4C3AC71A-F603-421B-B2D4-450BF2C90A7A}" type="sibTrans" cxnId="{79C74000-0727-4D7D-B94F-68AF4E69522B}">
      <dgm:prSet/>
      <dgm:spPr/>
      <dgm:t>
        <a:bodyPr/>
        <a:lstStyle/>
        <a:p>
          <a:endParaRPr lang="en-US"/>
        </a:p>
      </dgm:t>
    </dgm:pt>
    <dgm:pt modelId="{5F82CC99-C905-494B-8486-650C3492F04C}">
      <dgm:prSet phldrT="[Text]" custT="1"/>
      <dgm:spPr/>
      <dgm:t>
        <a:bodyPr/>
        <a:lstStyle/>
        <a:p>
          <a:r>
            <a:rPr lang="en-US" sz="1600" dirty="0"/>
            <a:t>Meta Classes</a:t>
          </a:r>
        </a:p>
      </dgm:t>
    </dgm:pt>
    <dgm:pt modelId="{BDCB40EC-532E-4173-924E-BE6AAB5D5D3B}" type="sibTrans" cxnId="{EC709316-2C71-49E1-B7D4-88A1A53359A1}">
      <dgm:prSet/>
      <dgm:spPr/>
      <dgm:t>
        <a:bodyPr/>
        <a:lstStyle/>
        <a:p>
          <a:endParaRPr lang="en-US"/>
        </a:p>
      </dgm:t>
    </dgm:pt>
    <dgm:pt modelId="{D0B24273-C50A-4BDE-BF70-CDBECE1C75AE}" type="parTrans" cxnId="{EC709316-2C71-49E1-B7D4-88A1A53359A1}">
      <dgm:prSet/>
      <dgm:spPr/>
      <dgm:t>
        <a:bodyPr/>
        <a:lstStyle/>
        <a:p>
          <a:endParaRPr lang="en-US"/>
        </a:p>
      </dgm:t>
    </dgm:pt>
    <dgm:pt modelId="{7420E16F-6062-486A-96BF-0E75BCA24BF0}" type="pres">
      <dgm:prSet presAssocID="{0D27D1CA-96D8-448C-B0C1-AB77E7E15885}" presName="Name0" presStyleCnt="0">
        <dgm:presLayoutVars>
          <dgm:dir/>
          <dgm:resizeHandles val="exact"/>
        </dgm:presLayoutVars>
      </dgm:prSet>
      <dgm:spPr/>
    </dgm:pt>
    <dgm:pt modelId="{63361DBD-3020-432B-B1A9-DEB4737BA4C9}" type="pres">
      <dgm:prSet presAssocID="{5F82CC99-C905-494B-8486-650C3492F04C}" presName="composite" presStyleCnt="0"/>
      <dgm:spPr/>
    </dgm:pt>
    <dgm:pt modelId="{4EECD892-639D-4C80-8BF3-0B9F088A50B3}" type="pres">
      <dgm:prSet presAssocID="{5F82CC99-C905-494B-8486-650C3492F04C}" presName="bgChev" presStyleLbl="node1" presStyleIdx="0" presStyleCnt="3"/>
      <dgm:spPr/>
    </dgm:pt>
    <dgm:pt modelId="{9713D459-4F27-41BC-8275-0A468BFD4365}" type="pres">
      <dgm:prSet presAssocID="{5F82CC99-C905-494B-8486-650C3492F04C}" presName="txNode" presStyleLbl="fgAcc1" presStyleIdx="0" presStyleCnt="3">
        <dgm:presLayoutVars>
          <dgm:bulletEnabled val="1"/>
        </dgm:presLayoutVars>
      </dgm:prSet>
      <dgm:spPr/>
    </dgm:pt>
    <dgm:pt modelId="{02074383-C44C-4B36-A29D-C27FE0698AA2}" type="pres">
      <dgm:prSet presAssocID="{BDCB40EC-532E-4173-924E-BE6AAB5D5D3B}" presName="compositeSpace" presStyleCnt="0"/>
      <dgm:spPr/>
    </dgm:pt>
    <dgm:pt modelId="{EFBD2B6B-99C0-4870-9D2C-931116A7251E}" type="pres">
      <dgm:prSet presAssocID="{2E0EF534-5044-40F9-B09D-DA0F612C22B7}" presName="composite" presStyleCnt="0"/>
      <dgm:spPr/>
    </dgm:pt>
    <dgm:pt modelId="{6A48F079-D06C-4843-A6FB-7F768C9F7419}" type="pres">
      <dgm:prSet presAssocID="{2E0EF534-5044-40F9-B09D-DA0F612C22B7}" presName="bgChev" presStyleLbl="node1" presStyleIdx="1" presStyleCnt="3"/>
      <dgm:spPr/>
    </dgm:pt>
    <dgm:pt modelId="{C7A2981E-F7CC-46C3-953C-271F1A681A17}" type="pres">
      <dgm:prSet presAssocID="{2E0EF534-5044-40F9-B09D-DA0F612C22B7}" presName="txNode" presStyleLbl="fgAcc1" presStyleIdx="1" presStyleCnt="3" custScaleX="98422">
        <dgm:presLayoutVars>
          <dgm:bulletEnabled val="1"/>
        </dgm:presLayoutVars>
      </dgm:prSet>
      <dgm:spPr/>
    </dgm:pt>
    <dgm:pt modelId="{81715881-26F7-4340-8D50-758AC3807B3C}" type="pres">
      <dgm:prSet presAssocID="{84A6A374-2536-4419-94EC-CA26D504E74D}" presName="compositeSpace" presStyleCnt="0"/>
      <dgm:spPr/>
    </dgm:pt>
    <dgm:pt modelId="{9E0BC79A-E6D0-4E06-9776-846D50F48576}" type="pres">
      <dgm:prSet presAssocID="{85A1271A-ABC6-4501-88CD-A66C58F7FAE2}" presName="composite" presStyleCnt="0"/>
      <dgm:spPr/>
    </dgm:pt>
    <dgm:pt modelId="{DCBEDFB2-20C9-46AE-BBC5-2BA312931808}" type="pres">
      <dgm:prSet presAssocID="{85A1271A-ABC6-4501-88CD-A66C58F7FAE2}" presName="bgChev" presStyleLbl="node1" presStyleIdx="2" presStyleCnt="3"/>
      <dgm:spPr/>
    </dgm:pt>
    <dgm:pt modelId="{B6A14FFF-6913-44AB-8948-4F6DB1E968BA}" type="pres">
      <dgm:prSet presAssocID="{85A1271A-ABC6-4501-88CD-A66C58F7FAE2}" presName="txNode" presStyleLbl="fgAcc1" presStyleIdx="2" presStyleCnt="3">
        <dgm:presLayoutVars>
          <dgm:bulletEnabled val="1"/>
        </dgm:presLayoutVars>
      </dgm:prSet>
      <dgm:spPr/>
    </dgm:pt>
  </dgm:ptLst>
  <dgm:cxnLst>
    <dgm:cxn modelId="{79C74000-0727-4D7D-B94F-68AF4E69522B}" srcId="{0D27D1CA-96D8-448C-B0C1-AB77E7E15885}" destId="{85A1271A-ABC6-4501-88CD-A66C58F7FAE2}" srcOrd="2" destOrd="0" parTransId="{D196211B-46E4-4C06-AF45-7F443D978CFA}" sibTransId="{4C3AC71A-F603-421B-B2D4-450BF2C90A7A}"/>
    <dgm:cxn modelId="{EC709316-2C71-49E1-B7D4-88A1A53359A1}" srcId="{0D27D1CA-96D8-448C-B0C1-AB77E7E15885}" destId="{5F82CC99-C905-494B-8486-650C3492F04C}" srcOrd="0" destOrd="0" parTransId="{D0B24273-C50A-4BDE-BF70-CDBECE1C75AE}" sibTransId="{BDCB40EC-532E-4173-924E-BE6AAB5D5D3B}"/>
    <dgm:cxn modelId="{E7EB3929-F071-4609-B372-9F403A3E6C1A}" type="presOf" srcId="{5F82CC99-C905-494B-8486-650C3492F04C}" destId="{9713D459-4F27-41BC-8275-0A468BFD4365}" srcOrd="0" destOrd="0" presId="urn:microsoft.com/office/officeart/2005/8/layout/chevronAccent+Icon"/>
    <dgm:cxn modelId="{C7CEB02C-DFDF-4082-A0A7-2FBD6AE73ECD}" type="presOf" srcId="{2E0EF534-5044-40F9-B09D-DA0F612C22B7}" destId="{C7A2981E-F7CC-46C3-953C-271F1A681A17}" srcOrd="0" destOrd="0" presId="urn:microsoft.com/office/officeart/2005/8/layout/chevronAccent+Icon"/>
    <dgm:cxn modelId="{75A7FE69-74C0-4769-98C6-E722E7A61ABF}" type="presOf" srcId="{0D27D1CA-96D8-448C-B0C1-AB77E7E15885}" destId="{7420E16F-6062-486A-96BF-0E75BCA24BF0}" srcOrd="0" destOrd="0" presId="urn:microsoft.com/office/officeart/2005/8/layout/chevronAccent+Icon"/>
    <dgm:cxn modelId="{CC947B5A-A3A9-46A4-8E89-9627E4370B7A}" srcId="{0D27D1CA-96D8-448C-B0C1-AB77E7E15885}" destId="{2E0EF534-5044-40F9-B09D-DA0F612C22B7}" srcOrd="1" destOrd="0" parTransId="{C12E34EE-1998-4514-B9BD-2B0A51F0A612}" sibTransId="{84A6A374-2536-4419-94EC-CA26D504E74D}"/>
    <dgm:cxn modelId="{AE39D0F7-3C8D-4102-957B-C0B4989D7A78}" type="presOf" srcId="{85A1271A-ABC6-4501-88CD-A66C58F7FAE2}" destId="{B6A14FFF-6913-44AB-8948-4F6DB1E968BA}" srcOrd="0" destOrd="0" presId="urn:microsoft.com/office/officeart/2005/8/layout/chevronAccent+Icon"/>
    <dgm:cxn modelId="{F9D90646-1972-4F2D-A5DF-69DD4DFBA7BA}" type="presParOf" srcId="{7420E16F-6062-486A-96BF-0E75BCA24BF0}" destId="{63361DBD-3020-432B-B1A9-DEB4737BA4C9}" srcOrd="0" destOrd="0" presId="urn:microsoft.com/office/officeart/2005/8/layout/chevronAccent+Icon"/>
    <dgm:cxn modelId="{FBB159AA-5F13-4D76-B4EC-9E2562D9A0A0}" type="presParOf" srcId="{63361DBD-3020-432B-B1A9-DEB4737BA4C9}" destId="{4EECD892-639D-4C80-8BF3-0B9F088A50B3}" srcOrd="0" destOrd="0" presId="urn:microsoft.com/office/officeart/2005/8/layout/chevronAccent+Icon"/>
    <dgm:cxn modelId="{B0194FF8-F628-4C87-AC88-BC24AA0110AF}" type="presParOf" srcId="{63361DBD-3020-432B-B1A9-DEB4737BA4C9}" destId="{9713D459-4F27-41BC-8275-0A468BFD4365}" srcOrd="1" destOrd="0" presId="urn:microsoft.com/office/officeart/2005/8/layout/chevronAccent+Icon"/>
    <dgm:cxn modelId="{2E87CC29-E3A9-41B9-B96C-D1049F5DA99E}" type="presParOf" srcId="{7420E16F-6062-486A-96BF-0E75BCA24BF0}" destId="{02074383-C44C-4B36-A29D-C27FE0698AA2}" srcOrd="1" destOrd="0" presId="urn:microsoft.com/office/officeart/2005/8/layout/chevronAccent+Icon"/>
    <dgm:cxn modelId="{3D8A1E2B-86CF-4986-8A9B-912E4E12C9FB}" type="presParOf" srcId="{7420E16F-6062-486A-96BF-0E75BCA24BF0}" destId="{EFBD2B6B-99C0-4870-9D2C-931116A7251E}" srcOrd="2" destOrd="0" presId="urn:microsoft.com/office/officeart/2005/8/layout/chevronAccent+Icon"/>
    <dgm:cxn modelId="{949D7D6D-B35E-4CE8-9E94-1F8907C3417F}" type="presParOf" srcId="{EFBD2B6B-99C0-4870-9D2C-931116A7251E}" destId="{6A48F079-D06C-4843-A6FB-7F768C9F7419}" srcOrd="0" destOrd="0" presId="urn:microsoft.com/office/officeart/2005/8/layout/chevronAccent+Icon"/>
    <dgm:cxn modelId="{E082D13F-A747-4F3E-B7C4-58E32337EFCD}" type="presParOf" srcId="{EFBD2B6B-99C0-4870-9D2C-931116A7251E}" destId="{C7A2981E-F7CC-46C3-953C-271F1A681A17}" srcOrd="1" destOrd="0" presId="urn:microsoft.com/office/officeart/2005/8/layout/chevronAccent+Icon"/>
    <dgm:cxn modelId="{13783393-629F-4E87-A574-6CCAC6F35590}" type="presParOf" srcId="{7420E16F-6062-486A-96BF-0E75BCA24BF0}" destId="{81715881-26F7-4340-8D50-758AC3807B3C}" srcOrd="3" destOrd="0" presId="urn:microsoft.com/office/officeart/2005/8/layout/chevronAccent+Icon"/>
    <dgm:cxn modelId="{E252553E-CE62-4690-A030-15903A3C945D}" type="presParOf" srcId="{7420E16F-6062-486A-96BF-0E75BCA24BF0}" destId="{9E0BC79A-E6D0-4E06-9776-846D50F48576}" srcOrd="4" destOrd="0" presId="urn:microsoft.com/office/officeart/2005/8/layout/chevronAccent+Icon"/>
    <dgm:cxn modelId="{2CE2075D-13A9-4F28-A1CB-C0DA39B305AC}" type="presParOf" srcId="{9E0BC79A-E6D0-4E06-9776-846D50F48576}" destId="{DCBEDFB2-20C9-46AE-BBC5-2BA312931808}" srcOrd="0" destOrd="0" presId="urn:microsoft.com/office/officeart/2005/8/layout/chevronAccent+Icon"/>
    <dgm:cxn modelId="{E9FBAD27-47BE-48D5-9E5C-D54FD42BEBDE}" type="presParOf" srcId="{9E0BC79A-E6D0-4E06-9776-846D50F48576}" destId="{B6A14FFF-6913-44AB-8948-4F6DB1E968BA}"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CD892-639D-4C80-8BF3-0B9F088A50B3}">
      <dsp:nvSpPr>
        <dsp:cNvPr id="0" name=""/>
        <dsp:cNvSpPr/>
      </dsp:nvSpPr>
      <dsp:spPr>
        <a:xfrm>
          <a:off x="2369" y="379511"/>
          <a:ext cx="1977300" cy="763238"/>
        </a:xfrm>
        <a:prstGeom prst="chevron">
          <a:avLst>
            <a:gd name="adj" fmla="val 4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13D459-4F27-41BC-8275-0A468BFD4365}">
      <dsp:nvSpPr>
        <dsp:cNvPr id="0" name=""/>
        <dsp:cNvSpPr/>
      </dsp:nvSpPr>
      <dsp:spPr>
        <a:xfrm>
          <a:off x="529650" y="570321"/>
          <a:ext cx="1669720" cy="76323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Meta Classes</a:t>
          </a:r>
        </a:p>
      </dsp:txBody>
      <dsp:txXfrm>
        <a:off x="552004" y="592675"/>
        <a:ext cx="1625012" cy="718530"/>
      </dsp:txXfrm>
    </dsp:sp>
    <dsp:sp modelId="{6A48F079-D06C-4843-A6FB-7F768C9F7419}">
      <dsp:nvSpPr>
        <dsp:cNvPr id="0" name=""/>
        <dsp:cNvSpPr/>
      </dsp:nvSpPr>
      <dsp:spPr>
        <a:xfrm>
          <a:off x="2260886" y="379511"/>
          <a:ext cx="1977300" cy="763238"/>
        </a:xfrm>
        <a:prstGeom prst="chevron">
          <a:avLst>
            <a:gd name="adj" fmla="val 4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A2981E-F7CC-46C3-953C-271F1A681A17}">
      <dsp:nvSpPr>
        <dsp:cNvPr id="0" name=""/>
        <dsp:cNvSpPr/>
      </dsp:nvSpPr>
      <dsp:spPr>
        <a:xfrm>
          <a:off x="2801340" y="570321"/>
          <a:ext cx="1643372" cy="76323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ts val="0"/>
            </a:spcAft>
            <a:buNone/>
          </a:pPr>
          <a:r>
            <a:rPr lang="en-US" sz="1600" kern="1200" dirty="0"/>
            <a:t>Classes</a:t>
          </a:r>
        </a:p>
        <a:p>
          <a:pPr marL="0" lvl="0" indent="0" algn="ctr" defTabSz="711200">
            <a:lnSpc>
              <a:spcPct val="100000"/>
            </a:lnSpc>
            <a:spcBef>
              <a:spcPct val="0"/>
            </a:spcBef>
            <a:spcAft>
              <a:spcPts val="0"/>
            </a:spcAft>
            <a:buNone/>
          </a:pPr>
          <a:r>
            <a:rPr lang="en-US" sz="1600" kern="1200" dirty="0"/>
            <a:t>- SG elements</a:t>
          </a:r>
        </a:p>
        <a:p>
          <a:pPr marL="0" lvl="0" indent="0" algn="ctr" defTabSz="711200">
            <a:lnSpc>
              <a:spcPct val="100000"/>
            </a:lnSpc>
            <a:spcBef>
              <a:spcPct val="0"/>
            </a:spcBef>
            <a:spcAft>
              <a:spcPts val="0"/>
            </a:spcAft>
            <a:buNone/>
          </a:pPr>
          <a:endParaRPr lang="en-US" sz="1600" kern="1200" dirty="0"/>
        </a:p>
      </dsp:txBody>
      <dsp:txXfrm>
        <a:off x="2823694" y="592675"/>
        <a:ext cx="1598664" cy="718530"/>
      </dsp:txXfrm>
    </dsp:sp>
    <dsp:sp modelId="{DCBEDFB2-20C9-46AE-BBC5-2BA312931808}">
      <dsp:nvSpPr>
        <dsp:cNvPr id="0" name=""/>
        <dsp:cNvSpPr/>
      </dsp:nvSpPr>
      <dsp:spPr>
        <a:xfrm>
          <a:off x="4506229" y="379511"/>
          <a:ext cx="1977300" cy="763238"/>
        </a:xfrm>
        <a:prstGeom prst="chevron">
          <a:avLst>
            <a:gd name="adj" fmla="val 4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A14FFF-6913-44AB-8948-4F6DB1E968BA}">
      <dsp:nvSpPr>
        <dsp:cNvPr id="0" name=""/>
        <dsp:cNvSpPr/>
      </dsp:nvSpPr>
      <dsp:spPr>
        <a:xfrm>
          <a:off x="5033509" y="570321"/>
          <a:ext cx="1669720" cy="76323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Instances</a:t>
          </a:r>
        </a:p>
      </dsp:txBody>
      <dsp:txXfrm>
        <a:off x="5055863" y="592675"/>
        <a:ext cx="1625012" cy="7185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1E9511-E8B1-A640-852C-CADAEB902141}" type="datetimeFigureOut">
              <a:rPr lang="en-US" smtClean="0"/>
              <a:t>5/31/2017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74DF4A-48B9-AC49-91D9-F215D766248C}" type="slidenum">
              <a:rPr lang="en-US" smtClean="0"/>
              <a:t>‹#›</a:t>
            </a:fld>
            <a:endParaRPr lang="en-US"/>
          </a:p>
        </p:txBody>
      </p:sp>
    </p:spTree>
    <p:extLst>
      <p:ext uri="{BB962C8B-B14F-4D97-AF65-F5344CB8AC3E}">
        <p14:creationId xmlns:p14="http://schemas.microsoft.com/office/powerpoint/2010/main" val="15810301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8F2CC-6C3F-944C-AFB0-8EEDFC6BF2B9}" type="datetimeFigureOut">
              <a:rPr lang="en-US" smtClean="0"/>
              <a:t>5/31/2017</a:t>
            </a:fld>
            <a:endParaRPr lang="en-US"/>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6ECC7-B2F1-1B4E-8452-E25A398FC157}" type="slidenum">
              <a:rPr lang="en-US" smtClean="0"/>
              <a:t>‹#›</a:t>
            </a:fld>
            <a:endParaRPr lang="en-US"/>
          </a:p>
        </p:txBody>
      </p:sp>
    </p:spTree>
    <p:extLst>
      <p:ext uri="{BB962C8B-B14F-4D97-AF65-F5344CB8AC3E}">
        <p14:creationId xmlns:p14="http://schemas.microsoft.com/office/powerpoint/2010/main" val="18597726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National Institute of Standards and Technology</a:t>
            </a:r>
          </a:p>
          <a:p>
            <a:r>
              <a:rPr lang="en-US" dirty="0"/>
              <a:t>SGIP- Smart Grid Interoperability Panel</a:t>
            </a:r>
          </a:p>
          <a:p>
            <a:r>
              <a:rPr lang="en-US" dirty="0"/>
              <a:t>GWAC -  </a:t>
            </a:r>
            <a:r>
              <a:rPr lang="en-US" dirty="0" err="1"/>
              <a:t>Gridwise</a:t>
            </a:r>
            <a:r>
              <a:rPr lang="en-US" dirty="0"/>
              <a:t> Architecture Council</a:t>
            </a:r>
          </a:p>
          <a:p>
            <a:r>
              <a:rPr lang="en-US" dirty="0"/>
              <a:t>SGAM – Smart Grid Architecture Model (European Union)</a:t>
            </a:r>
          </a:p>
          <a:p>
            <a:r>
              <a:rPr lang="en-US" dirty="0"/>
              <a:t>SOA- Service Oriented Architecture</a:t>
            </a:r>
          </a:p>
          <a:p>
            <a:r>
              <a:rPr lang="en-US" dirty="0"/>
              <a:t>TOGAF- The Open Group Architecture Framework</a:t>
            </a:r>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4</a:t>
            </a:fld>
            <a:endParaRPr lang="en-US" altLang="en-US"/>
          </a:p>
        </p:txBody>
      </p:sp>
    </p:spTree>
    <p:extLst>
      <p:ext uri="{BB962C8B-B14F-4D97-AF65-F5344CB8AC3E}">
        <p14:creationId xmlns:p14="http://schemas.microsoft.com/office/powerpoint/2010/main" val="2060267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639DED-362E-416F-A8CA-C40A79FC7571}" type="slidenum">
              <a:rPr lang="en-US" smtClean="0"/>
              <a:pPr/>
              <a:t>15</a:t>
            </a:fld>
            <a:endParaRPr lang="en-US"/>
          </a:p>
        </p:txBody>
      </p:sp>
    </p:spTree>
    <p:extLst>
      <p:ext uri="{BB962C8B-B14F-4D97-AF65-F5344CB8AC3E}">
        <p14:creationId xmlns:p14="http://schemas.microsoft.com/office/powerpoint/2010/main" val="3838772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AA0AB011-9FBF-4AA7-880A-DB22BDA46536}" type="slidenum">
              <a:rPr lang="en-US" altLang="en-US" sz="1200"/>
              <a:pPr/>
              <a:t>17</a:t>
            </a:fld>
            <a:endParaRPr lang="en-US" altLang="en-US" sz="1200"/>
          </a:p>
        </p:txBody>
      </p:sp>
    </p:spTree>
    <p:extLst>
      <p:ext uri="{BB962C8B-B14F-4D97-AF65-F5344CB8AC3E}">
        <p14:creationId xmlns:p14="http://schemas.microsoft.com/office/powerpoint/2010/main" val="367575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2 lower left</a:t>
            </a:r>
            <a:r>
              <a:rPr lang="en-US" altLang="en-US" baseline="0" dirty="0"/>
              <a:t> orange shaded cells under Conceptual Level are to indicate that the Automation and Technical aspects are not </a:t>
            </a:r>
            <a:r>
              <a:rPr lang="en-US" altLang="en-US" baseline="0" dirty="0" err="1"/>
              <a:t>applicatable</a:t>
            </a:r>
            <a:r>
              <a:rPr lang="en-US" altLang="en-US" baseline="0" dirty="0"/>
              <a:t> at his high level of Architecture Abstraction (the ? Mark indicates still need to conform this with the </a:t>
            </a:r>
            <a:r>
              <a:rPr lang="en-US" altLang="en-US" baseline="0" dirty="0" err="1"/>
              <a:t>Zachman</a:t>
            </a:r>
            <a:r>
              <a:rPr lang="en-US" altLang="en-US" baseline="0" dirty="0"/>
              <a:t> International e.g. </a:t>
            </a:r>
          </a:p>
          <a:p>
            <a:pPr marL="171450" indent="-171450">
              <a:buFont typeface="Wingdings"/>
              <a:buChar char="Ø"/>
            </a:pPr>
            <a:r>
              <a:rPr lang="en-US" altLang="en-US" baseline="0" dirty="0"/>
              <a:t>Automation ask – What type of applications are required</a:t>
            </a:r>
          </a:p>
          <a:p>
            <a:pPr marL="171450" indent="-171450">
              <a:buFont typeface="Wingdings"/>
              <a:buChar char="Ø"/>
            </a:pPr>
            <a:r>
              <a:rPr lang="en-US" altLang="en-US" baseline="0" dirty="0"/>
              <a:t>Technical ask – What technology ICT (Information Computing Telecommunications) services are required.</a:t>
            </a:r>
          </a:p>
          <a:p>
            <a:pPr marL="0" indent="0">
              <a:buFont typeface="Wingdings"/>
              <a:buNone/>
            </a:pPr>
            <a:endParaRPr lang="en-US" altLang="en-US" dirty="0"/>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13F702B0-62BD-434F-AE4D-9A97578A16EC}" type="slidenum">
              <a:rPr lang="en-US" altLang="en-US" sz="1200"/>
              <a:pPr/>
              <a:t>18</a:t>
            </a:fld>
            <a:endParaRPr lang="en-US" altLang="en-US" sz="1200"/>
          </a:p>
        </p:txBody>
      </p:sp>
    </p:spTree>
    <p:extLst>
      <p:ext uri="{BB962C8B-B14F-4D97-AF65-F5344CB8AC3E}">
        <p14:creationId xmlns:p14="http://schemas.microsoft.com/office/powerpoint/2010/main" val="991313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SOA </a:t>
            </a:r>
            <a:r>
              <a:rPr lang="en-US" dirty="0" err="1"/>
              <a:t>metamodel</a:t>
            </a:r>
            <a:r>
              <a:rPr lang="en-US" dirty="0"/>
              <a:t> – The Open Group “Service-Oriented Architecture Ontology Version 2.0” Figure 1:</a:t>
            </a:r>
            <a:r>
              <a:rPr lang="en-US" baseline="0" dirty="0"/>
              <a:t> SOA Ontology – Graphic Overview</a:t>
            </a:r>
            <a:endParaRPr lang="en-US" dirty="0"/>
          </a:p>
          <a:p>
            <a:endParaRPr lang="en-US" dirty="0"/>
          </a:p>
          <a:p>
            <a:r>
              <a:rPr lang="en-US" dirty="0"/>
              <a:t>We choose Actor, Service, ServiceComposition, and Contract (not yet populated)</a:t>
            </a:r>
            <a:r>
              <a:rPr lang="en-US" baseline="0" dirty="0"/>
              <a:t> </a:t>
            </a:r>
            <a:r>
              <a:rPr lang="en-US" dirty="0"/>
              <a:t>for our modeling.  Contracts is where the business contracts (Conceptual level) and non-functional (Logical and Physical</a:t>
            </a:r>
            <a:r>
              <a:rPr lang="en-US" baseline="0" dirty="0"/>
              <a:t> levels) </a:t>
            </a:r>
            <a:r>
              <a:rPr lang="en-US" dirty="0"/>
              <a:t>information will be represented.</a:t>
            </a:r>
          </a:p>
          <a:p>
            <a:endParaRPr lang="en-US" dirty="0"/>
          </a:p>
          <a:p>
            <a:r>
              <a:rPr lang="en-US" baseline="0" dirty="0">
                <a:solidFill>
                  <a:srgbClr val="FF0000"/>
                </a:solidFill>
              </a:rPr>
              <a:t>Note:</a:t>
            </a:r>
          </a:p>
          <a:p>
            <a:pPr marL="228600" indent="-228600">
              <a:buAutoNum type="arabicParenR"/>
            </a:pPr>
            <a:r>
              <a:rPr lang="en-US" baseline="0" dirty="0">
                <a:solidFill>
                  <a:srgbClr val="FF0000"/>
                </a:solidFill>
              </a:rPr>
              <a:t>Effect is not currently in the ADWP OWL model.</a:t>
            </a:r>
          </a:p>
          <a:p>
            <a:pPr marL="228600" indent="-228600">
              <a:buAutoNum type="arabicParenR"/>
            </a:pPr>
            <a:r>
              <a:rPr lang="en-US" baseline="0" dirty="0">
                <a:solidFill>
                  <a:srgbClr val="FF0000"/>
                </a:solidFill>
              </a:rPr>
              <a:t>SOA element and thing are used in different context that SOA. SGAC uses element as in the phrase “architectural element” that includes e.g. Actors, Service, </a:t>
            </a:r>
            <a:r>
              <a:rPr lang="en-US" baseline="0" dirty="0" err="1">
                <a:solidFill>
                  <a:srgbClr val="FF0000"/>
                </a:solidFill>
              </a:rPr>
              <a:t>ServiceComposition</a:t>
            </a:r>
            <a:r>
              <a:rPr lang="en-US" baseline="0" dirty="0">
                <a:solidFill>
                  <a:srgbClr val="FF0000"/>
                </a:solidFill>
              </a:rPr>
              <a:t>, Contract. Thing is used in the </a:t>
            </a:r>
            <a:r>
              <a:rPr lang="en-US" altLang="en-US" dirty="0">
                <a:latin typeface="+mn-lt"/>
              </a:rPr>
              <a:t>SGAC Architecture Element Metadata Model </a:t>
            </a:r>
            <a:r>
              <a:rPr lang="en-US" baseline="0" dirty="0">
                <a:solidFill>
                  <a:srgbClr val="FF0000"/>
                </a:solidFill>
              </a:rPr>
              <a:t>as a general class, but not otherwise called out.</a:t>
            </a:r>
          </a:p>
        </p:txBody>
      </p:sp>
      <p:sp>
        <p:nvSpPr>
          <p:cNvPr id="4" name="Slide Number Placeholder 3"/>
          <p:cNvSpPr>
            <a:spLocks noGrp="1"/>
          </p:cNvSpPr>
          <p:nvPr>
            <p:ph type="sldNum" sz="quarter" idx="10"/>
          </p:nvPr>
        </p:nvSpPr>
        <p:spPr/>
        <p:txBody>
          <a:bodyPr/>
          <a:lstStyle/>
          <a:p>
            <a:fld id="{8D639DED-362E-416F-A8CA-C40A79FC7571}" type="slidenum">
              <a:rPr lang="en-US" smtClean="0"/>
              <a:pPr/>
              <a:t>19</a:t>
            </a:fld>
            <a:endParaRPr lang="en-US"/>
          </a:p>
        </p:txBody>
      </p:sp>
    </p:spTree>
    <p:extLst>
      <p:ext uri="{BB962C8B-B14F-4D97-AF65-F5344CB8AC3E}">
        <p14:creationId xmlns:p14="http://schemas.microsoft.com/office/powerpoint/2010/main" val="1512041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err="1"/>
              <a:t>Zachman</a:t>
            </a:r>
            <a:r>
              <a:rPr lang="en-US" altLang="en-US" b="1" dirty="0"/>
              <a:t> Example of Conceptual, Logical, Physical Abstractions</a:t>
            </a:r>
          </a:p>
          <a:p>
            <a:pPr eaLnBrk="1" hangingPunct="1">
              <a:spcBef>
                <a:spcPct val="20000"/>
              </a:spcBef>
              <a:buFontTx/>
              <a:buChar char="•"/>
            </a:pPr>
            <a:r>
              <a:rPr lang="en-US" altLang="en-US" dirty="0">
                <a:solidFill>
                  <a:srgbClr val="000000"/>
                </a:solidFill>
              </a:rPr>
              <a:t>The '</a:t>
            </a:r>
            <a:r>
              <a:rPr lang="en-US" altLang="en-US" i="1" dirty="0">
                <a:solidFill>
                  <a:srgbClr val="000000"/>
                </a:solidFill>
              </a:rPr>
              <a:t>Owner'</a:t>
            </a:r>
            <a:r>
              <a:rPr lang="en-US" altLang="en-US" dirty="0">
                <a:solidFill>
                  <a:srgbClr val="000000"/>
                </a:solidFill>
              </a:rPr>
              <a:t>: '</a:t>
            </a:r>
            <a:r>
              <a:rPr lang="en-US" altLang="en-US" b="1" dirty="0">
                <a:solidFill>
                  <a:srgbClr val="000000"/>
                </a:solidFill>
              </a:rPr>
              <a:t>CONCEPTUALLY</a:t>
            </a:r>
            <a:r>
              <a:rPr lang="en-US" altLang="en-US" dirty="0">
                <a:solidFill>
                  <a:srgbClr val="000000"/>
                </a:solidFill>
              </a:rPr>
              <a:t>... I would like a pot of flowers in the center of my patio about 10 feet off the ground. They would be purely for ascetic reasons, but I want the pot to be BIG and the flowers to be real.‘</a:t>
            </a:r>
          </a:p>
          <a:p>
            <a:pPr eaLnBrk="1" hangingPunct="1">
              <a:spcBef>
                <a:spcPct val="20000"/>
              </a:spcBef>
              <a:buFontTx/>
              <a:buChar char="•"/>
            </a:pPr>
            <a:endParaRPr lang="en-US" altLang="en-US" dirty="0">
              <a:solidFill>
                <a:srgbClr val="000000"/>
              </a:solidFill>
            </a:endParaRPr>
          </a:p>
          <a:p>
            <a:pPr eaLnBrk="1" hangingPunct="1">
              <a:spcBef>
                <a:spcPct val="20000"/>
              </a:spcBef>
              <a:buFontTx/>
              <a:buChar char="•"/>
            </a:pPr>
            <a:r>
              <a:rPr lang="en-US" altLang="en-US" dirty="0">
                <a:solidFill>
                  <a:srgbClr val="000000"/>
                </a:solidFill>
              </a:rPr>
              <a:t>The '</a:t>
            </a:r>
            <a:r>
              <a:rPr lang="en-US" altLang="en-US" i="1" dirty="0">
                <a:solidFill>
                  <a:srgbClr val="000000"/>
                </a:solidFill>
              </a:rPr>
              <a:t>Designer'</a:t>
            </a:r>
            <a:r>
              <a:rPr lang="en-US" altLang="en-US" dirty="0">
                <a:solidFill>
                  <a:srgbClr val="000000"/>
                </a:solidFill>
              </a:rPr>
              <a:t>: '</a:t>
            </a:r>
            <a:r>
              <a:rPr lang="en-US" altLang="en-US" dirty="0" err="1">
                <a:solidFill>
                  <a:srgbClr val="000000"/>
                </a:solidFill>
              </a:rPr>
              <a:t>Hmmmm</a:t>
            </a:r>
            <a:r>
              <a:rPr lang="en-US" altLang="en-US" dirty="0">
                <a:solidFill>
                  <a:srgbClr val="000000"/>
                </a:solidFill>
              </a:rPr>
              <a:t>. Let me see now... the physics of this situation would suggest that there are two </a:t>
            </a:r>
            <a:r>
              <a:rPr lang="en-US" altLang="en-US" b="1" dirty="0">
                <a:solidFill>
                  <a:srgbClr val="000000"/>
                </a:solidFill>
              </a:rPr>
              <a:t>LOGICAL</a:t>
            </a:r>
            <a:r>
              <a:rPr lang="en-US" altLang="en-US" dirty="0">
                <a:solidFill>
                  <a:srgbClr val="000000"/>
                </a:solidFill>
              </a:rPr>
              <a:t> alternatives... either 1) you would have to have a pedestal about 10 feet high, the weight it would have to sustain is max of 100 pounds so if it was 10 square inches in area (cross-section) the material would have to hold 10 </a:t>
            </a:r>
            <a:r>
              <a:rPr lang="en-US" altLang="en-US" dirty="0" err="1">
                <a:solidFill>
                  <a:srgbClr val="000000"/>
                </a:solidFill>
              </a:rPr>
              <a:t>lbs</a:t>
            </a:r>
            <a:r>
              <a:rPr lang="en-US" altLang="en-US" dirty="0">
                <a:solidFill>
                  <a:srgbClr val="000000"/>
                </a:solidFill>
              </a:rPr>
              <a:t> per sq. inch. You're second alternative 2) would be to hang it from something above the pot... do you have a roof over the patio?? If not, that would mean we would have to construct a tripod to suspend the pot from the apex. Do you care if you see the tripod? </a:t>
            </a:r>
            <a:r>
              <a:rPr lang="en-US" altLang="en-US" dirty="0" err="1">
                <a:solidFill>
                  <a:srgbClr val="000000"/>
                </a:solidFill>
              </a:rPr>
              <a:t>Hmmmm</a:t>
            </a:r>
            <a:r>
              <a:rPr lang="en-US" altLang="en-US" dirty="0">
                <a:solidFill>
                  <a:srgbClr val="000000"/>
                </a:solidFill>
              </a:rPr>
              <a:t>. I recommend you go with the pedestal.‘</a:t>
            </a:r>
          </a:p>
          <a:p>
            <a:pPr eaLnBrk="1" hangingPunct="1">
              <a:spcBef>
                <a:spcPct val="20000"/>
              </a:spcBef>
              <a:buFontTx/>
              <a:buChar char="•"/>
            </a:pPr>
            <a:endParaRPr lang="en-US" altLang="en-US" dirty="0">
              <a:solidFill>
                <a:srgbClr val="000000"/>
              </a:solidFill>
            </a:endParaRPr>
          </a:p>
          <a:p>
            <a:pPr eaLnBrk="1" hangingPunct="1">
              <a:spcBef>
                <a:spcPct val="20000"/>
              </a:spcBef>
              <a:buFontTx/>
              <a:buChar char="•"/>
            </a:pPr>
            <a:r>
              <a:rPr lang="en-US" altLang="en-US" dirty="0">
                <a:solidFill>
                  <a:srgbClr val="000000"/>
                </a:solidFill>
              </a:rPr>
              <a:t>The '</a:t>
            </a:r>
            <a:r>
              <a:rPr lang="en-US" altLang="en-US" i="1" dirty="0">
                <a:solidFill>
                  <a:srgbClr val="000000"/>
                </a:solidFill>
              </a:rPr>
              <a:t>Builder</a:t>
            </a:r>
            <a:r>
              <a:rPr lang="en-US" altLang="en-US" dirty="0">
                <a:solidFill>
                  <a:srgbClr val="000000"/>
                </a:solidFill>
              </a:rPr>
              <a:t>:' '</a:t>
            </a:r>
            <a:r>
              <a:rPr lang="en-US" altLang="en-US" dirty="0" err="1">
                <a:solidFill>
                  <a:srgbClr val="000000"/>
                </a:solidFill>
              </a:rPr>
              <a:t>Hmmmm</a:t>
            </a:r>
            <a:r>
              <a:rPr lang="en-US" altLang="en-US" dirty="0">
                <a:solidFill>
                  <a:srgbClr val="000000"/>
                </a:solidFill>
              </a:rPr>
              <a:t>... the Architect is suggesting a pedestal that would be 10 feet high and sustain 10 pounds per square inch. That Architect wouldn't recognize a lathe if he fell on one... but here's what we could do... we could </a:t>
            </a:r>
            <a:r>
              <a:rPr lang="en-US" altLang="en-US" b="1" dirty="0">
                <a:solidFill>
                  <a:srgbClr val="000000"/>
                </a:solidFill>
              </a:rPr>
              <a:t>PHYSICALLY</a:t>
            </a:r>
            <a:r>
              <a:rPr lang="en-US" altLang="en-US" dirty="0">
                <a:solidFill>
                  <a:srgbClr val="000000"/>
                </a:solidFill>
              </a:rPr>
              <a:t> build the thing in three pieces and then glue it together with superglue... just in case, we could make flanges on the pieces so we could bolt the pieces together to make sure they don't come apart. Your other alternative is to have it made in Japan and ship it in one piece and then we could install it by drilling a hole in the patio, sinking the base down 2 feet and filling in the hole with cement.</a:t>
            </a:r>
          </a:p>
          <a:p>
            <a:pPr eaLnBrk="1" hangingPunct="1">
              <a:spcBef>
                <a:spcPct val="20000"/>
              </a:spcBef>
            </a:pPr>
            <a:endParaRPr lang="en-US" altLang="en-US" sz="1100" dirty="0">
              <a:solidFill>
                <a:srgbClr val="000000"/>
              </a:solidFill>
            </a:endParaRPr>
          </a:p>
          <a:p>
            <a:pPr eaLnBrk="1" hangingPunct="1">
              <a:spcBef>
                <a:spcPct val="20000"/>
              </a:spcBef>
            </a:pPr>
            <a:r>
              <a:rPr lang="en-US" altLang="en-US" sz="1100" dirty="0">
                <a:solidFill>
                  <a:srgbClr val="000000"/>
                </a:solidFill>
              </a:rPr>
              <a:t>Reference: http://www.zachman.com/ea-articles-reference/58-conceptual-logical-physical-it-is-simple-by-john-a-zachman</a:t>
            </a:r>
          </a:p>
          <a:p>
            <a:endParaRPr lang="en-US" altLang="en-US" dirty="0"/>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41156270-6725-44E4-AC21-902B2A135D05}" type="slidenum">
              <a:rPr lang="en-US" altLang="en-US" sz="1200"/>
              <a:pPr/>
              <a:t>20</a:t>
            </a:fld>
            <a:endParaRPr lang="en-US" altLang="en-US" sz="1200"/>
          </a:p>
        </p:txBody>
      </p:sp>
    </p:spTree>
    <p:extLst>
      <p:ext uri="{BB962C8B-B14F-4D97-AF65-F5344CB8AC3E}">
        <p14:creationId xmlns:p14="http://schemas.microsoft.com/office/powerpoint/2010/main" val="2736420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specific details are included in the Physical abstraction level.</a:t>
            </a:r>
          </a:p>
        </p:txBody>
      </p:sp>
      <p:sp>
        <p:nvSpPr>
          <p:cNvPr id="4" name="Slide Number Placeholder 3"/>
          <p:cNvSpPr>
            <a:spLocks noGrp="1"/>
          </p:cNvSpPr>
          <p:nvPr>
            <p:ph type="sldNum" sz="quarter" idx="10"/>
          </p:nvPr>
        </p:nvSpPr>
        <p:spPr/>
        <p:txBody>
          <a:bodyPr/>
          <a:lstStyle/>
          <a:p>
            <a:fld id="{B436ECC7-B2F1-1B4E-8452-E25A398FC157}" type="slidenum">
              <a:rPr lang="en-US" smtClean="0"/>
              <a:t>21</a:t>
            </a:fld>
            <a:endParaRPr lang="en-US"/>
          </a:p>
        </p:txBody>
      </p:sp>
    </p:spTree>
    <p:extLst>
      <p:ext uri="{BB962C8B-B14F-4D97-AF65-F5344CB8AC3E}">
        <p14:creationId xmlns:p14="http://schemas.microsoft.com/office/powerpoint/2010/main" val="1871212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data did not contained Contracts or Implementation </a:t>
            </a:r>
            <a:r>
              <a:rPr lang="en-US" altLang="en-US" dirty="0">
                <a:solidFill>
                  <a:srgbClr val="FF0000"/>
                </a:solidFill>
              </a:rPr>
              <a:t>category</a:t>
            </a:r>
            <a:r>
              <a:rPr lang="en-US" altLang="en-US" baseline="0" dirty="0">
                <a:solidFill>
                  <a:srgbClr val="FF0000"/>
                </a:solidFill>
              </a:rPr>
              <a:t> items</a:t>
            </a:r>
            <a:endParaRPr lang="en-US" altLang="en-US" dirty="0">
              <a:solidFill>
                <a:srgbClr val="FF0000"/>
              </a:solidFill>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26BEE8C3-984A-4956-91B6-7C54198F1ECC}" type="slidenum">
              <a:rPr lang="en-US" altLang="en-US" sz="1200"/>
              <a:pPr/>
              <a:t>23</a:t>
            </a:fld>
            <a:endParaRPr lang="en-US" altLang="en-US" sz="1200"/>
          </a:p>
        </p:txBody>
      </p:sp>
    </p:spTree>
    <p:extLst>
      <p:ext uri="{BB962C8B-B14F-4D97-AF65-F5344CB8AC3E}">
        <p14:creationId xmlns:p14="http://schemas.microsoft.com/office/powerpoint/2010/main" val="2840640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typing to “</a:t>
            </a:r>
            <a:r>
              <a:rPr lang="en-US" dirty="0" err="1"/>
              <a:t>tbd</a:t>
            </a:r>
            <a:r>
              <a:rPr lang="en-US" dirty="0"/>
              <a:t>” is to account for the gathered set of terms,</a:t>
            </a:r>
            <a:r>
              <a:rPr lang="en-US" baseline="0" dirty="0"/>
              <a:t> not being able to mapped to SOA  terms or elements of immediate architectural interest e.g. measured terms like voltage, current, rate-of-change</a:t>
            </a:r>
          </a:p>
          <a:p>
            <a:endParaRPr lang="en-US" baseline="0" dirty="0"/>
          </a:p>
          <a:p>
            <a:r>
              <a:rPr lang="en-US" baseline="0" dirty="0"/>
              <a:t>Also more detail can be added to especially the Actor and Service to a call out sets of elements at the same abstraction level that all at the same set of inherited attributes but are different sub-classifications of that named inherited set e.g. think parents/offspring where the offspring are the set of common siblings.</a:t>
            </a:r>
          </a:p>
          <a:p>
            <a:endParaRPr lang="en-US" baseline="0" dirty="0"/>
          </a:p>
          <a:p>
            <a:r>
              <a:rPr lang="en-US" dirty="0"/>
              <a:t>https://members.sgip.org/kws/groups/</a:t>
            </a:r>
            <a:r>
              <a:rPr lang="en-US" dirty="0" err="1"/>
              <a:t>sgip-sgac-awp</a:t>
            </a:r>
            <a:r>
              <a:rPr lang="en-US" dirty="0"/>
              <a:t>/documents/working309/</a:t>
            </a:r>
            <a:r>
              <a:rPr lang="en-US" dirty="0" err="1"/>
              <a:t>document?document_id</a:t>
            </a:r>
            <a:r>
              <a:rPr lang="en-US" dirty="0"/>
              <a:t>=9837</a:t>
            </a:r>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24</a:t>
            </a:fld>
            <a:endParaRPr lang="en-US" altLang="en-US"/>
          </a:p>
        </p:txBody>
      </p:sp>
    </p:spTree>
    <p:extLst>
      <p:ext uri="{BB962C8B-B14F-4D97-AF65-F5344CB8AC3E}">
        <p14:creationId xmlns:p14="http://schemas.microsoft.com/office/powerpoint/2010/main" val="1823082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SPARQL – </a:t>
            </a:r>
            <a:r>
              <a:rPr lang="en-US" u="sng" dirty="0"/>
              <a:t>S</a:t>
            </a:r>
            <a:r>
              <a:rPr lang="en-US" dirty="0"/>
              <a:t>PARQL </a:t>
            </a:r>
            <a:r>
              <a:rPr lang="en-US" b="0" u="sng" dirty="0"/>
              <a:t>P</a:t>
            </a:r>
            <a:r>
              <a:rPr lang="en-US" dirty="0"/>
              <a:t>rotocol </a:t>
            </a:r>
            <a:r>
              <a:rPr lang="en-US" u="sng" dirty="0"/>
              <a:t>A</a:t>
            </a:r>
            <a:r>
              <a:rPr lang="en-US" dirty="0"/>
              <a:t>nd </a:t>
            </a:r>
            <a:r>
              <a:rPr lang="en-US" u="sng" dirty="0"/>
              <a:t>R</a:t>
            </a:r>
            <a:r>
              <a:rPr lang="en-US" dirty="0"/>
              <a:t>DF </a:t>
            </a:r>
            <a:r>
              <a:rPr lang="en-US" u="sng" dirty="0"/>
              <a:t>Q</a:t>
            </a:r>
            <a:r>
              <a:rPr lang="en-US" dirty="0"/>
              <a:t>uery </a:t>
            </a:r>
            <a:r>
              <a:rPr lang="en-US" u="sng" dirty="0"/>
              <a:t>L</a:t>
            </a:r>
            <a:r>
              <a:rPr lang="en-US" dirty="0"/>
              <a:t>anguage</a:t>
            </a:r>
          </a:p>
          <a:p>
            <a:r>
              <a:rPr lang="en-US" dirty="0"/>
              <a:t>SPIN – </a:t>
            </a:r>
            <a:r>
              <a:rPr lang="en-US" u="sng" dirty="0"/>
              <a:t>SP</a:t>
            </a:r>
            <a:r>
              <a:rPr lang="en-US" dirty="0"/>
              <a:t>ARQL </a:t>
            </a:r>
            <a:r>
              <a:rPr lang="en-US" u="sng" dirty="0" err="1"/>
              <a:t>I</a:t>
            </a:r>
            <a:r>
              <a:rPr lang="en-US" dirty="0" err="1"/>
              <a:t>nferencing</a:t>
            </a:r>
            <a:r>
              <a:rPr lang="en-US" dirty="0"/>
              <a:t> </a:t>
            </a:r>
            <a:r>
              <a:rPr lang="en-US" u="sng" dirty="0"/>
              <a:t>N</a:t>
            </a:r>
            <a:r>
              <a:rPr lang="en-US" dirty="0"/>
              <a:t>otation</a:t>
            </a:r>
          </a:p>
          <a:p>
            <a:r>
              <a:rPr lang="en-US" dirty="0"/>
              <a:t>OWLIM - family of semantic repositories and describes many of its features that make it a world-leading RDF storage, reasoning and query-answering platform.</a:t>
            </a:r>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26</a:t>
            </a:fld>
            <a:endParaRPr lang="en-US" altLang="en-US"/>
          </a:p>
        </p:txBody>
      </p:sp>
    </p:spTree>
    <p:extLst>
      <p:ext uri="{BB962C8B-B14F-4D97-AF65-F5344CB8AC3E}">
        <p14:creationId xmlns:p14="http://schemas.microsoft.com/office/powerpoint/2010/main" val="2618213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architectural model uses three levels. Another way of describing this process is that terms collected from smart grid standards are modeled as Classes. These classes are categorized into a small number of Meta Classes. Actual systems and services in operation are Instances of the Classes.</a:t>
            </a:r>
          </a:p>
          <a:p>
            <a:endParaRPr lang="en-US" altLang="en-US" dirty="0"/>
          </a:p>
        </p:txBody>
      </p:sp>
      <p:sp>
        <p:nvSpPr>
          <p:cNvPr id="471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3E0EC4CF-1B8D-46AA-9E36-5794C38F90CE}" type="slidenum">
              <a:rPr lang="en-US" altLang="en-US" sz="1200"/>
              <a:pPr/>
              <a:t>27</a:t>
            </a:fld>
            <a:endParaRPr lang="en-US" altLang="en-US" sz="1200"/>
          </a:p>
        </p:txBody>
      </p:sp>
    </p:spTree>
    <p:extLst>
      <p:ext uri="{BB962C8B-B14F-4D97-AF65-F5344CB8AC3E}">
        <p14:creationId xmlns:p14="http://schemas.microsoft.com/office/powerpoint/2010/main" val="3966680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AEP – American Electric Power</a:t>
            </a:r>
          </a:p>
          <a:p>
            <a:r>
              <a:rPr lang="en-US" dirty="0"/>
              <a:t>EPRI- Electric Power Research Institute</a:t>
            </a:r>
          </a:p>
        </p:txBody>
      </p:sp>
      <p:sp>
        <p:nvSpPr>
          <p:cNvPr id="4" name="Slide Number Placeholder 3"/>
          <p:cNvSpPr>
            <a:spLocks noGrp="1"/>
          </p:cNvSpPr>
          <p:nvPr>
            <p:ph type="sldNum" sz="quarter" idx="10"/>
          </p:nvPr>
        </p:nvSpPr>
        <p:spPr/>
        <p:txBody>
          <a:bodyPr/>
          <a:lstStyle/>
          <a:p>
            <a:fld id="{B436ECC7-B2F1-1B4E-8452-E25A398FC157}" type="slidenum">
              <a:rPr lang="en-US" smtClean="0"/>
              <a:t>5</a:t>
            </a:fld>
            <a:endParaRPr lang="en-US"/>
          </a:p>
        </p:txBody>
      </p:sp>
    </p:spTree>
    <p:extLst>
      <p:ext uri="{BB962C8B-B14F-4D97-AF65-F5344CB8AC3E}">
        <p14:creationId xmlns:p14="http://schemas.microsoft.com/office/powerpoint/2010/main" val="2689301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Meta Classes have defined relationships.</a:t>
            </a:r>
          </a:p>
          <a:p>
            <a:endParaRPr lang="en-US" altLang="en-US"/>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9E59D0E1-96F4-41F4-A3A2-D625BDC5ACD3}" type="slidenum">
              <a:rPr lang="en-US" altLang="en-US" sz="1200"/>
              <a:pPr/>
              <a:t>28</a:t>
            </a:fld>
            <a:endParaRPr lang="en-US" altLang="en-US" sz="1200"/>
          </a:p>
        </p:txBody>
      </p:sp>
    </p:spTree>
    <p:extLst>
      <p:ext uri="{BB962C8B-B14F-4D97-AF65-F5344CB8AC3E}">
        <p14:creationId xmlns:p14="http://schemas.microsoft.com/office/powerpoint/2010/main" val="2291282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Meta Classes are organized into three levels of abstraction: Conceptual, Logical and Physical</a:t>
            </a:r>
          </a:p>
          <a:p>
            <a:endParaRPr lang="en-US" altLang="en-US"/>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2B105FF8-16E2-421E-8C9D-AAC9A7FEBE25}" type="slidenum">
              <a:rPr lang="en-US" altLang="en-US" sz="1200"/>
              <a:pPr/>
              <a:t>29</a:t>
            </a:fld>
            <a:endParaRPr lang="en-US" altLang="en-US" sz="1200"/>
          </a:p>
        </p:txBody>
      </p:sp>
    </p:spTree>
    <p:extLst>
      <p:ext uri="{BB962C8B-B14F-4D97-AF65-F5344CB8AC3E}">
        <p14:creationId xmlns:p14="http://schemas.microsoft.com/office/powerpoint/2010/main" val="2092946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48673D75-0A83-42A1-AE87-921C37FE68D5}" type="slidenum">
              <a:rPr lang="en-US" altLang="en-US" sz="1200"/>
              <a:pPr/>
              <a:t>30</a:t>
            </a:fld>
            <a:endParaRPr lang="en-US" altLang="en-US" sz="1200"/>
          </a:p>
        </p:txBody>
      </p:sp>
    </p:spTree>
    <p:extLst>
      <p:ext uri="{BB962C8B-B14F-4D97-AF65-F5344CB8AC3E}">
        <p14:creationId xmlns:p14="http://schemas.microsoft.com/office/powerpoint/2010/main" val="2852021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6ECC7-B2F1-1B4E-8452-E25A398FC157}" type="slidenum">
              <a:rPr lang="en-US" smtClean="0"/>
              <a:t>32</a:t>
            </a:fld>
            <a:endParaRPr lang="en-US"/>
          </a:p>
        </p:txBody>
      </p:sp>
    </p:spTree>
    <p:extLst>
      <p:ext uri="{BB962C8B-B14F-4D97-AF65-F5344CB8AC3E}">
        <p14:creationId xmlns:p14="http://schemas.microsoft.com/office/powerpoint/2010/main" val="2677489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6ECC7-B2F1-1B4E-8452-E25A398FC157}" type="slidenum">
              <a:rPr lang="en-US" smtClean="0"/>
              <a:t>33</a:t>
            </a:fld>
            <a:endParaRPr lang="en-US"/>
          </a:p>
        </p:txBody>
      </p:sp>
    </p:spTree>
    <p:extLst>
      <p:ext uri="{BB962C8B-B14F-4D97-AF65-F5344CB8AC3E}">
        <p14:creationId xmlns:p14="http://schemas.microsoft.com/office/powerpoint/2010/main" val="2226165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36ECC7-B2F1-1B4E-8452-E25A398FC157}" type="slidenum">
              <a:rPr lang="en-US" smtClean="0"/>
              <a:t>35</a:t>
            </a:fld>
            <a:endParaRPr lang="en-US"/>
          </a:p>
        </p:txBody>
      </p:sp>
    </p:spTree>
    <p:extLst>
      <p:ext uri="{BB962C8B-B14F-4D97-AF65-F5344CB8AC3E}">
        <p14:creationId xmlns:p14="http://schemas.microsoft.com/office/powerpoint/2010/main" val="266590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To illustrate how the categorization works in a use case, let’s consider a</a:t>
            </a:r>
            <a:r>
              <a:rPr lang="en-US" altLang="en-US" baseline="0" dirty="0"/>
              <a:t> use case</a:t>
            </a:r>
            <a:r>
              <a:rPr lang="en-US" altLang="en-US" dirty="0"/>
              <a:t> example from AEP</a:t>
            </a:r>
            <a:r>
              <a:rPr lang="en-US" altLang="en-US" baseline="0" dirty="0"/>
              <a:t> “AEP Performing Real Time Price Auction”, located in</a:t>
            </a:r>
            <a:r>
              <a:rPr lang="en-US" altLang="en-US" dirty="0"/>
              <a:t> EPRI’s Use Case Repository http://smartgrid.epri.com/Repository/Repository.aspx.</a:t>
            </a:r>
            <a:r>
              <a:rPr lang="en-US" altLang="en-US" baseline="0" dirty="0"/>
              <a:t> </a:t>
            </a:r>
            <a:r>
              <a:rPr lang="en-US" altLang="en-US" dirty="0"/>
              <a:t>In particular, let’s focus on the term called HEM, for Home Energy Manager. </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A2FFB3E5-E116-4F52-A459-DA74972CFAD0}" type="slidenum">
              <a:rPr lang="en-US" altLang="en-US" sz="1200"/>
              <a:pPr/>
              <a:t>36</a:t>
            </a:fld>
            <a:endParaRPr lang="en-US" altLang="en-US" sz="1200"/>
          </a:p>
        </p:txBody>
      </p:sp>
    </p:spTree>
    <p:extLst>
      <p:ext uri="{BB962C8B-B14F-4D97-AF65-F5344CB8AC3E}">
        <p14:creationId xmlns:p14="http://schemas.microsoft.com/office/powerpoint/2010/main" val="1354134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We can tease apart the words “Home Energy Management System” to suggest that it is an Actor that provides a set of Services</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39403A00-EF09-41C0-BAF4-68D37D6F17E9}" type="slidenum">
              <a:rPr lang="en-US" altLang="en-US" sz="1200"/>
              <a:pPr/>
              <a:t>37</a:t>
            </a:fld>
            <a:endParaRPr lang="en-US" altLang="en-US" sz="1200"/>
          </a:p>
        </p:txBody>
      </p:sp>
    </p:spTree>
    <p:extLst>
      <p:ext uri="{BB962C8B-B14F-4D97-AF65-F5344CB8AC3E}">
        <p14:creationId xmlns:p14="http://schemas.microsoft.com/office/powerpoint/2010/main" val="1828118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Since the collected terms may not cover all possible kinds of Actors, a Neutral Model is helpful to cover all possibilities. For example, you could classify different subclasses of hardware, such as Sensor hardware, Actuator hardware, Control hardware, etc. Similarly, it might be useful to partition hardware by quality grade.</a:t>
            </a: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87926FDB-21B5-4623-A836-6653163A5D7B}" type="slidenum">
              <a:rPr lang="en-US" altLang="en-US" sz="1200"/>
              <a:pPr/>
              <a:t>38</a:t>
            </a:fld>
            <a:endParaRPr lang="en-US" altLang="en-US" sz="1200"/>
          </a:p>
        </p:txBody>
      </p:sp>
    </p:spTree>
    <p:extLst>
      <p:ext uri="{BB962C8B-B14F-4D97-AF65-F5344CB8AC3E}">
        <p14:creationId xmlns:p14="http://schemas.microsoft.com/office/powerpoint/2010/main" val="301636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HEM can be classified under both of these (and other) schemes as shown here. The implication of the “satisfies” relation is that it meets all the specifications defined for the relevant classifications.</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E8F9D6B3-9477-4632-B210-5C6D0A40C68E}" type="slidenum">
              <a:rPr lang="en-US" altLang="en-US" sz="1200"/>
              <a:pPr/>
              <a:t>39</a:t>
            </a:fld>
            <a:endParaRPr lang="en-US" altLang="en-US" sz="1200"/>
          </a:p>
        </p:txBody>
      </p:sp>
    </p:spTree>
    <p:extLst>
      <p:ext uri="{BB962C8B-B14F-4D97-AF65-F5344CB8AC3E}">
        <p14:creationId xmlns:p14="http://schemas.microsoft.com/office/powerpoint/2010/main" val="2635156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 Information Technology</a:t>
            </a:r>
          </a:p>
          <a:p>
            <a:r>
              <a:rPr lang="en-US" dirty="0"/>
              <a:t>OT – Operations Technology</a:t>
            </a:r>
          </a:p>
          <a:p>
            <a:endParaRPr lang="en-US" dirty="0"/>
          </a:p>
        </p:txBody>
      </p:sp>
      <p:sp>
        <p:nvSpPr>
          <p:cNvPr id="4" name="Slide Number Placeholder 3"/>
          <p:cNvSpPr>
            <a:spLocks noGrp="1"/>
          </p:cNvSpPr>
          <p:nvPr>
            <p:ph type="sldNum" sz="quarter" idx="10"/>
          </p:nvPr>
        </p:nvSpPr>
        <p:spPr/>
        <p:txBody>
          <a:bodyPr/>
          <a:lstStyle/>
          <a:p>
            <a:fld id="{B436ECC7-B2F1-1B4E-8452-E25A398FC157}" type="slidenum">
              <a:rPr lang="en-US" smtClean="0"/>
              <a:t>6</a:t>
            </a:fld>
            <a:endParaRPr lang="en-US"/>
          </a:p>
        </p:txBody>
      </p:sp>
    </p:spTree>
    <p:extLst>
      <p:ext uri="{BB962C8B-B14F-4D97-AF65-F5344CB8AC3E}">
        <p14:creationId xmlns:p14="http://schemas.microsoft.com/office/powerpoint/2010/main" val="320967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Next, we can examine the kinds of services provided.</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5736E850-AC67-43DF-B60E-9412C00B16DD}" type="slidenum">
              <a:rPr lang="en-US" altLang="en-US" sz="1200"/>
              <a:pPr/>
              <a:t>40</a:t>
            </a:fld>
            <a:endParaRPr lang="en-US" altLang="en-US" sz="1200"/>
          </a:p>
        </p:txBody>
      </p:sp>
    </p:spTree>
    <p:extLst>
      <p:ext uri="{BB962C8B-B14F-4D97-AF65-F5344CB8AC3E}">
        <p14:creationId xmlns:p14="http://schemas.microsoft.com/office/powerpoint/2010/main" val="2608301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Again, the Neutral Model can give the context for classifying services.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25A6EAF3-F980-4793-9D00-3B9FE799BBF9}" type="slidenum">
              <a:rPr lang="en-US" altLang="en-US" sz="1200"/>
              <a:pPr/>
              <a:t>41</a:t>
            </a:fld>
            <a:endParaRPr lang="en-US" altLang="en-US" sz="1200"/>
          </a:p>
        </p:txBody>
      </p:sp>
    </p:spTree>
    <p:extLst>
      <p:ext uri="{BB962C8B-B14F-4D97-AF65-F5344CB8AC3E}">
        <p14:creationId xmlns:p14="http://schemas.microsoft.com/office/powerpoint/2010/main" val="3994809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We end up with this partial characterization for HEM, which is captured in a computer-sensible form that can be used for reasoning.</a:t>
            </a:r>
          </a:p>
          <a:p>
            <a:r>
              <a:rPr lang="en-US" altLang="en-US" dirty="0"/>
              <a:t>DR: demand response</a:t>
            </a:r>
          </a:p>
          <a:p>
            <a:r>
              <a:rPr lang="en-US" altLang="en-US" dirty="0"/>
              <a:t>VEN: virtual end node, from OpenADR</a:t>
            </a:r>
          </a:p>
          <a:p>
            <a:endParaRPr lang="en-US" altLang="en-US" dirty="0"/>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6A73C8A9-4515-4BF1-9E3C-A05C1177EBC0}" type="slidenum">
              <a:rPr lang="en-US" altLang="en-US" sz="1200"/>
              <a:pPr/>
              <a:t>42</a:t>
            </a:fld>
            <a:endParaRPr lang="en-US" altLang="en-US" sz="1200"/>
          </a:p>
        </p:txBody>
      </p:sp>
    </p:spTree>
    <p:extLst>
      <p:ext uri="{BB962C8B-B14F-4D97-AF65-F5344CB8AC3E}">
        <p14:creationId xmlns:p14="http://schemas.microsoft.com/office/powerpoint/2010/main" val="2999788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Let’s look at some other terms in our collection. From the description of BuildingManagementSystem-89, we can establish the associations to a Neutral Model as shown.</a:t>
            </a:r>
          </a:p>
          <a:p>
            <a:endParaRPr lang="en-US"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HVAC is </a:t>
            </a:r>
            <a:r>
              <a:rPr lang="en-US" dirty="0"/>
              <a:t>heating, ventilating, and air conditioning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ACControlService</a:t>
            </a:r>
            <a:r>
              <a:rPr lang="en-US" baseline="0" dirty="0"/>
              <a:t> is air conditioning control service</a:t>
            </a:r>
            <a:endParaRPr lang="en-US" dirty="0"/>
          </a:p>
          <a:p>
            <a:endParaRPr lang="en-US" altLang="en-US" dirty="0"/>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473DC7B5-DC69-41B6-B014-32C766E99A8B}" type="slidenum">
              <a:rPr lang="en-US" altLang="en-US" sz="1200"/>
              <a:pPr/>
              <a:t>43</a:t>
            </a:fld>
            <a:endParaRPr lang="en-US" altLang="en-US" sz="1200"/>
          </a:p>
        </p:txBody>
      </p:sp>
    </p:spTree>
    <p:extLst>
      <p:ext uri="{BB962C8B-B14F-4D97-AF65-F5344CB8AC3E}">
        <p14:creationId xmlns:p14="http://schemas.microsoft.com/office/powerpoint/2010/main" val="940366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0000"/>
                </a:solidFill>
              </a:rPr>
              <a:t>How does this help? Because if you want to interface with something that provides HVACManagementService, then you are guaranteed that it can perform HeatingControlService (for example).</a:t>
            </a:r>
          </a:p>
          <a:p>
            <a:endParaRPr lang="en-US" altLang="en-US"/>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64F5B291-4D42-41AE-B52A-136BEDFAEDDD}" type="slidenum">
              <a:rPr lang="en-US" altLang="en-US" sz="1200"/>
              <a:pPr/>
              <a:t>44</a:t>
            </a:fld>
            <a:endParaRPr lang="en-US" altLang="en-US" sz="1200"/>
          </a:p>
        </p:txBody>
      </p:sp>
    </p:spTree>
    <p:extLst>
      <p:ext uri="{BB962C8B-B14F-4D97-AF65-F5344CB8AC3E}">
        <p14:creationId xmlns:p14="http://schemas.microsoft.com/office/powerpoint/2010/main" val="2097604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0000"/>
                </a:solidFill>
              </a:rPr>
              <a:t>…and we can infer that BuildingAutomationSystem-86 can do everything BuildingManagementSystem-89 can do because of the skos:narrower relation. This is because BuildingAutomationSystem-86 is declared to be a special case of BuildingManagementSystem-89 </a:t>
            </a:r>
            <a:r>
              <a:rPr lang="mr-IN" altLang="en-US">
                <a:solidFill>
                  <a:srgbClr val="000000"/>
                </a:solidFill>
                <a:latin typeface="Mangal" pitchFamily="18" charset="0"/>
              </a:rPr>
              <a:t>…</a:t>
            </a:r>
            <a:r>
              <a:rPr lang="en-US" altLang="en-US">
                <a:solidFill>
                  <a:srgbClr val="000000"/>
                </a:solidFill>
              </a:rPr>
              <a:t>. a system that is also automated.</a:t>
            </a:r>
          </a:p>
          <a:p>
            <a:endParaRPr lang="en-US" altLang="en-US"/>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C863943E-F492-4E0A-A5AB-421DE3F6D5B1}" type="slidenum">
              <a:rPr lang="en-US" altLang="en-US" sz="1200"/>
              <a:pPr/>
              <a:t>45</a:t>
            </a:fld>
            <a:endParaRPr lang="en-US" altLang="en-US" sz="1200"/>
          </a:p>
        </p:txBody>
      </p:sp>
    </p:spTree>
    <p:extLst>
      <p:ext uri="{BB962C8B-B14F-4D97-AF65-F5344CB8AC3E}">
        <p14:creationId xmlns:p14="http://schemas.microsoft.com/office/powerpoint/2010/main" val="2874462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359525AB-4C2F-4960-955C-A5534642BEB3}" type="slidenum">
              <a:rPr lang="en-US" altLang="en-US" sz="1200"/>
              <a:pPr/>
              <a:t>46</a:t>
            </a:fld>
            <a:endParaRPr lang="en-US" altLang="en-US" sz="1200"/>
          </a:p>
        </p:txBody>
      </p:sp>
    </p:spTree>
    <p:extLst>
      <p:ext uri="{BB962C8B-B14F-4D97-AF65-F5344CB8AC3E}">
        <p14:creationId xmlns:p14="http://schemas.microsoft.com/office/powerpoint/2010/main" val="3939004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36ECC7-B2F1-1B4E-8452-E25A398FC157}" type="slidenum">
              <a:rPr lang="en-US" smtClean="0"/>
              <a:t>47</a:t>
            </a:fld>
            <a:endParaRPr lang="en-US"/>
          </a:p>
        </p:txBody>
      </p:sp>
    </p:spTree>
    <p:extLst>
      <p:ext uri="{BB962C8B-B14F-4D97-AF65-F5344CB8AC3E}">
        <p14:creationId xmlns:p14="http://schemas.microsoft.com/office/powerpoint/2010/main" val="1221361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AC283CD9-7592-49A6-A135-6B77B77C583A}" type="slidenum">
              <a:rPr lang="en-US" altLang="en-US" sz="1200"/>
              <a:pPr/>
              <a:t>49</a:t>
            </a:fld>
            <a:endParaRPr lang="en-US" altLang="en-US" sz="1200"/>
          </a:p>
        </p:txBody>
      </p:sp>
    </p:spTree>
    <p:extLst>
      <p:ext uri="{BB962C8B-B14F-4D97-AF65-F5344CB8AC3E}">
        <p14:creationId xmlns:p14="http://schemas.microsoft.com/office/powerpoint/2010/main" val="3269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35081AC9-2E11-46E1-9160-AAFC380260E3}" type="slidenum">
              <a:rPr lang="en-US" altLang="en-US" sz="1200"/>
              <a:pPr/>
              <a:t>50</a:t>
            </a:fld>
            <a:endParaRPr lang="en-US" altLang="en-US" sz="1200"/>
          </a:p>
        </p:txBody>
      </p:sp>
    </p:spTree>
    <p:extLst>
      <p:ext uri="{BB962C8B-B14F-4D97-AF65-F5344CB8AC3E}">
        <p14:creationId xmlns:p14="http://schemas.microsoft.com/office/powerpoint/2010/main" val="28648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NAESB- North American Energy Standards Board</a:t>
            </a:r>
          </a:p>
          <a:p>
            <a:r>
              <a:rPr lang="en-US" dirty="0"/>
              <a:t>IEEE- Institute of Electrical and Electronics Engineers</a:t>
            </a:r>
          </a:p>
          <a:p>
            <a:r>
              <a:rPr lang="en-US" dirty="0"/>
              <a:t>IEC- International Electrotechnical Commission</a:t>
            </a:r>
          </a:p>
          <a:p>
            <a:endParaRPr lang="en-US" dirty="0"/>
          </a:p>
          <a:p>
            <a:endParaRPr lang="en-US" dirty="0"/>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8</a:t>
            </a:fld>
            <a:endParaRPr lang="en-US" altLang="en-US"/>
          </a:p>
        </p:txBody>
      </p:sp>
    </p:spTree>
    <p:extLst>
      <p:ext uri="{BB962C8B-B14F-4D97-AF65-F5344CB8AC3E}">
        <p14:creationId xmlns:p14="http://schemas.microsoft.com/office/powerpoint/2010/main" val="2060267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Mappings from https://members.sgip.org/kws/groups/</a:t>
            </a:r>
            <a:r>
              <a:rPr lang="en-US" altLang="en-US" dirty="0" err="1"/>
              <a:t>sgip-sgac-awp</a:t>
            </a:r>
            <a:r>
              <a:rPr lang="en-US" altLang="en-US" dirty="0"/>
              <a:t>/documents/working309/</a:t>
            </a:r>
            <a:r>
              <a:rPr lang="en-US" altLang="en-US" dirty="0" err="1"/>
              <a:t>document?document_id</a:t>
            </a:r>
            <a:r>
              <a:rPr lang="en-US" altLang="en-US" dirty="0"/>
              <a:t>=9836</a:t>
            </a: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7920BBF8-4D02-4420-A2AE-2D0F073F563D}" type="slidenum">
              <a:rPr lang="en-US" altLang="en-US" sz="1200"/>
              <a:pPr/>
              <a:t>51</a:t>
            </a:fld>
            <a:endParaRPr lang="en-US" altLang="en-US" sz="1200"/>
          </a:p>
        </p:txBody>
      </p:sp>
    </p:spTree>
    <p:extLst>
      <p:ext uri="{BB962C8B-B14F-4D97-AF65-F5344CB8AC3E}">
        <p14:creationId xmlns:p14="http://schemas.microsoft.com/office/powerpoint/2010/main" val="1002669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comparison was done between SOA r2 with ArchiMate 2.1. Need to vet this mapping with ArchiMate 3.0 for what has changed that might address some of the raised points.</a:t>
            </a:r>
            <a:endParaRPr lang="en-US" dirty="0"/>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52</a:t>
            </a:fld>
            <a:endParaRPr lang="en-US" altLang="en-US"/>
          </a:p>
        </p:txBody>
      </p:sp>
    </p:spTree>
    <p:extLst>
      <p:ext uri="{BB962C8B-B14F-4D97-AF65-F5344CB8AC3E}">
        <p14:creationId xmlns:p14="http://schemas.microsoft.com/office/powerpoint/2010/main" val="1495375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53</a:t>
            </a:fld>
            <a:endParaRPr lang="en-US" altLang="en-US"/>
          </a:p>
        </p:txBody>
      </p:sp>
    </p:spTree>
    <p:extLst>
      <p:ext uri="{BB962C8B-B14F-4D97-AF65-F5344CB8AC3E}">
        <p14:creationId xmlns:p14="http://schemas.microsoft.com/office/powerpoint/2010/main" val="3015547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S PGothic" panose="020B0600070205080204" pitchFamily="34" charset="-128"/>
                <a:cs typeface="MS PGothic" charset="0"/>
              </a:rPr>
              <a:t>Conceptual</a:t>
            </a:r>
            <a:r>
              <a:rPr lang="en-US" sz="1200" kern="1200" baseline="0" dirty="0">
                <a:solidFill>
                  <a:schemeClr val="tx1"/>
                </a:solidFill>
                <a:latin typeface="+mn-lt"/>
                <a:ea typeface="MS PGothic" panose="020B0600070205080204" pitchFamily="34" charset="-128"/>
                <a:cs typeface="MS PGothic" charset="0"/>
              </a:rPr>
              <a:t> level </a:t>
            </a:r>
            <a:r>
              <a:rPr lang="en-US" sz="1200" kern="1200" dirty="0">
                <a:solidFill>
                  <a:schemeClr val="tx1"/>
                </a:solidFill>
                <a:latin typeface="+mn-lt"/>
                <a:ea typeface="MS PGothic" panose="020B0600070205080204" pitchFamily="34" charset="-128"/>
                <a:cs typeface="MS PGothic" charset="0"/>
              </a:rPr>
              <a:t>models the actual business as the Owner conceptually thinks the business is or maybe, wants the business to be. Treat the business as “black box” noting the major functions &amp; capabilities that business has with customers and other 3rd parties	 Some users of ArchiMate have: conceptual abstraction elements positioned in the Business layer; logical abstraction elements positioned in the Application layer;  physical abstraction elements in the Technology layer. Some also equate the Business layer to Conceptual.</a:t>
            </a:r>
          </a:p>
          <a:p>
            <a:endParaRPr lang="en-US" sz="1200" kern="1200" dirty="0">
              <a:solidFill>
                <a:schemeClr val="tx1"/>
              </a:solidFill>
              <a:latin typeface="+mn-lt"/>
              <a:ea typeface="MS PGothic" panose="020B0600070205080204" pitchFamily="34" charset="-128"/>
              <a:cs typeface="MS PGothic" charset="0"/>
            </a:endParaRPr>
          </a:p>
          <a:p>
            <a:r>
              <a:rPr lang="en-US" sz="1200" kern="1200" dirty="0">
                <a:solidFill>
                  <a:schemeClr val="tx1"/>
                </a:solidFill>
                <a:latin typeface="+mn-lt"/>
                <a:ea typeface="MS PGothic" panose="020B0600070205080204" pitchFamily="34" charset="-128"/>
                <a:cs typeface="MS PGothic" charset="0"/>
              </a:rPr>
              <a:t>EA can absolutely mix UML class diagrams to behavior diagrams.  When some diagramming concepts are complementary:  draw a business process, then decompose into an activity diagram and/or sequence diagrams. How does ArchiMate support this:  doesn’t care, not using it to generate other artifacts.  E.G.: business layer’s inactive objects (meter reading), application layer (map to CIM UML class diagram for the application layer data objects), then technology layer (map the technology data object to DDL - database definition language).  Different UML diagrams complement the ArchiMate diagrams.  Informational links, hyperlinks, </a:t>
            </a:r>
            <a:r>
              <a:rPr lang="en-US" sz="1200" kern="1200" dirty="0" err="1">
                <a:solidFill>
                  <a:schemeClr val="tx1"/>
                </a:solidFill>
                <a:latin typeface="+mn-lt"/>
                <a:ea typeface="MS PGothic" panose="020B0600070205080204" pitchFamily="34" charset="-128"/>
                <a:cs typeface="MS PGothic" charset="0"/>
              </a:rPr>
              <a:t>drag&amp;drop</a:t>
            </a:r>
            <a:r>
              <a:rPr lang="en-US" sz="1200" kern="1200" dirty="0">
                <a:solidFill>
                  <a:schemeClr val="tx1"/>
                </a:solidFill>
                <a:latin typeface="+mn-lt"/>
                <a:ea typeface="MS PGothic" panose="020B0600070205080204" pitchFamily="34" charset="-128"/>
                <a:cs typeface="MS PGothic" charset="0"/>
              </a:rPr>
              <a:t> to create a hyperlink to so the diagrams are related.</a:t>
            </a:r>
          </a:p>
          <a:p>
            <a:endParaRPr lang="en-US" sz="1200" kern="1200" dirty="0">
              <a:solidFill>
                <a:schemeClr val="tx1"/>
              </a:solidFill>
              <a:latin typeface="+mn-lt"/>
              <a:ea typeface="MS PGothic" panose="020B0600070205080204" pitchFamily="34" charset="-128"/>
              <a:cs typeface="MS PGothic" charset="0"/>
            </a:endParaRPr>
          </a:p>
          <a:p>
            <a:r>
              <a:rPr lang="en-US" sz="1200" kern="1200" dirty="0">
                <a:solidFill>
                  <a:schemeClr val="tx1"/>
                </a:solidFill>
                <a:latin typeface="+mn-lt"/>
                <a:ea typeface="MS PGothic" panose="020B0600070205080204" pitchFamily="34" charset="-128"/>
                <a:cs typeface="MS PGothic" charset="0"/>
              </a:rPr>
              <a:t>[note that the ArchiMate  architecture diagrams services are associated with interfaces, components, functions, and objects (where information is stored/passed). ArchiMate 2.1 </a:t>
            </a:r>
            <a:r>
              <a:rPr lang="en-US" sz="1200" kern="1200" dirty="0" err="1">
                <a:solidFill>
                  <a:schemeClr val="tx1"/>
                </a:solidFill>
                <a:latin typeface="+mn-lt"/>
                <a:ea typeface="MS PGothic" panose="020B0600070205080204" pitchFamily="34" charset="-128"/>
                <a:cs typeface="MS PGothic" charset="0"/>
              </a:rPr>
              <a:t>metamodel</a:t>
            </a:r>
            <a:r>
              <a:rPr lang="en-US" sz="1200" kern="1200" dirty="0">
                <a:solidFill>
                  <a:schemeClr val="tx1"/>
                </a:solidFill>
                <a:latin typeface="+mn-lt"/>
                <a:ea typeface="MS PGothic" panose="020B0600070205080204" pitchFamily="34" charset="-128"/>
                <a:cs typeface="MS PGothic" charset="0"/>
              </a:rPr>
              <a:t> does not explicitly support the associations or linkages across the conceptual, logical, physical abstraction levels as ADWP illustrates in the SOA Visio illustration. ArchiMate does support relationships from e.g. business service to an application service via derived relationships.]</a:t>
            </a:r>
          </a:p>
          <a:p>
            <a:r>
              <a:rPr lang="en-US" sz="1200" kern="1200" dirty="0">
                <a:solidFill>
                  <a:schemeClr val="tx1"/>
                </a:solidFill>
                <a:latin typeface="+mn-lt"/>
                <a:ea typeface="MS PGothic" panose="020B0600070205080204" pitchFamily="34" charset="-128"/>
                <a:cs typeface="MS PGothic" charset="0"/>
              </a:rPr>
              <a:t>Logical level models of the “systems” of the Business, and treats the business as “white box” to further detail and describe the functions &amp; capabilities performed within the business and with 3rd parties. How the Architecture is (ideally) structured?		</a:t>
            </a:r>
          </a:p>
          <a:p>
            <a:endParaRPr lang="en-US" sz="1200" kern="1200" dirty="0">
              <a:solidFill>
                <a:schemeClr val="tx1"/>
              </a:solidFill>
              <a:latin typeface="+mn-lt"/>
              <a:ea typeface="MS PGothic" panose="020B0600070205080204" pitchFamily="34" charset="-128"/>
              <a:cs typeface="MS PGothic" charset="0"/>
            </a:endParaRPr>
          </a:p>
          <a:p>
            <a:r>
              <a:rPr lang="en-US" sz="1200" kern="1200" dirty="0">
                <a:solidFill>
                  <a:schemeClr val="tx1"/>
                </a:solidFill>
                <a:latin typeface="+mn-lt"/>
                <a:ea typeface="MS PGothic" panose="020B0600070205080204" pitchFamily="34" charset="-128"/>
                <a:cs typeface="MS PGothic" charset="0"/>
              </a:rPr>
              <a:t>Physical level models the technology-constrained, physical implementation design of the systems of the business. </a:t>
            </a:r>
          </a:p>
          <a:p>
            <a:r>
              <a:rPr lang="en-US" sz="1200" kern="1200" dirty="0">
                <a:solidFill>
                  <a:schemeClr val="tx1"/>
                </a:solidFill>
                <a:latin typeface="+mn-lt"/>
                <a:ea typeface="MS PGothic" panose="020B0600070205080204" pitchFamily="34" charset="-128"/>
                <a:cs typeface="MS PGothic" charset="0"/>
              </a:rPr>
              <a:t>Documents the Building block specifications, requirements, descriptions, non-</a:t>
            </a:r>
            <a:r>
              <a:rPr lang="en-US" sz="1200" kern="1200" dirty="0" err="1">
                <a:solidFill>
                  <a:schemeClr val="tx1"/>
                </a:solidFill>
                <a:latin typeface="+mn-lt"/>
                <a:ea typeface="MS PGothic" panose="020B0600070205080204" pitchFamily="34" charset="-128"/>
                <a:cs typeface="MS PGothic" charset="0"/>
              </a:rPr>
              <a:t>functionals</a:t>
            </a:r>
            <a:r>
              <a:rPr lang="en-US" sz="1200" kern="1200" dirty="0">
                <a:solidFill>
                  <a:schemeClr val="tx1"/>
                </a:solidFill>
                <a:latin typeface="+mn-lt"/>
                <a:ea typeface="MS PGothic" panose="020B0600070205080204" pitchFamily="34" charset="-128"/>
                <a:cs typeface="MS PGothic"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55</a:t>
            </a:fld>
            <a:endParaRPr lang="en-US" altLang="en-US"/>
          </a:p>
        </p:txBody>
      </p:sp>
    </p:spTree>
    <p:extLst>
      <p:ext uri="{BB962C8B-B14F-4D97-AF65-F5344CB8AC3E}">
        <p14:creationId xmlns:p14="http://schemas.microsoft.com/office/powerpoint/2010/main" val="4225139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ArchiMate –</a:t>
            </a:r>
            <a:r>
              <a:rPr lang="en-US" altLang="en-US" baseline="0" dirty="0"/>
              <a:t> is a specification by The </a:t>
            </a:r>
            <a:r>
              <a:rPr lang="en-US" altLang="en-US" baseline="0" dirty="0" err="1"/>
              <a:t>OpenGroup</a:t>
            </a:r>
            <a:r>
              <a:rPr lang="en-US" altLang="en-US" baseline="0" dirty="0"/>
              <a:t>. Several vendors have built tools that provide </a:t>
            </a:r>
            <a:r>
              <a:rPr lang="en-US" altLang="en-US" baseline="0" dirty="0" err="1"/>
              <a:t>varing</a:t>
            </a:r>
            <a:r>
              <a:rPr lang="en-US" altLang="en-US" baseline="0" dirty="0"/>
              <a:t> degrees of conformance to a specific ArchiMate spec release.</a:t>
            </a:r>
          </a:p>
          <a:p>
            <a:r>
              <a:rPr lang="en-US" altLang="en-US" baseline="0" dirty="0"/>
              <a:t>ArchiMate tools tested included: a) Archi, b) Sparx EA including tool support for ArchiMate</a:t>
            </a:r>
          </a:p>
          <a:p>
            <a:r>
              <a:rPr lang="en-US" altLang="en-US" baseline="0" dirty="0"/>
              <a:t>The modeling tools being used by ADWP includes: Top Quadrant’s </a:t>
            </a:r>
            <a:r>
              <a:rPr lang="en-US" altLang="en-US" baseline="0" dirty="0" err="1"/>
              <a:t>TopBraideComposer</a:t>
            </a:r>
            <a:r>
              <a:rPr lang="en-US" altLang="en-US" baseline="0" dirty="0"/>
              <a:t> – Maestro edition, Sparx EA, spreadsheets e.g. Microsoft’s Excel</a:t>
            </a:r>
            <a:endParaRPr lang="en-US" altLang="en-US" dirty="0"/>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fld id="{9FDDFB72-C41F-4AAC-84A1-0866371A5582}" type="slidenum">
              <a:rPr lang="en-US" altLang="en-US" sz="1200"/>
              <a:pPr/>
              <a:t>56</a:t>
            </a:fld>
            <a:endParaRPr lang="en-US" altLang="en-US" sz="1200"/>
          </a:p>
        </p:txBody>
      </p:sp>
    </p:spTree>
    <p:extLst>
      <p:ext uri="{BB962C8B-B14F-4D97-AF65-F5344CB8AC3E}">
        <p14:creationId xmlns:p14="http://schemas.microsoft.com/office/powerpoint/2010/main" val="3698014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57</a:t>
            </a:fld>
            <a:endParaRPr lang="en-US" altLang="en-US"/>
          </a:p>
        </p:txBody>
      </p:sp>
    </p:spTree>
    <p:extLst>
      <p:ext uri="{BB962C8B-B14F-4D97-AF65-F5344CB8AC3E}">
        <p14:creationId xmlns:p14="http://schemas.microsoft.com/office/powerpoint/2010/main" val="3417243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S PGothic" panose="020B0600070205080204" pitchFamily="34" charset="-128"/>
                <a:cs typeface="MS PGothic" charset="0"/>
              </a:rPr>
              <a:t>This is </a:t>
            </a:r>
            <a:r>
              <a:rPr lang="en-US" sz="1200" kern="1200" baseline="0" dirty="0">
                <a:solidFill>
                  <a:schemeClr val="tx1"/>
                </a:solidFill>
                <a:latin typeface="+mn-lt"/>
                <a:ea typeface="MS PGothic" panose="020B0600070205080204" pitchFamily="34" charset="-128"/>
                <a:cs typeface="MS PGothic" charset="0"/>
              </a:rPr>
              <a:t>a small sample of the Excel spreadsheet that contains the data from the 18 submitting organizations, showing Entity Name, Description, and submitting organization.  The ADWP modelers added the Abstraction Level, and Element Type as described in this slide deck.  The </a:t>
            </a:r>
            <a:r>
              <a:rPr lang="en-US" sz="1200" kern="1200" baseline="0" dirty="0" err="1">
                <a:solidFill>
                  <a:schemeClr val="tx1"/>
                </a:solidFill>
                <a:latin typeface="+mn-lt"/>
                <a:ea typeface="MS PGothic" panose="020B0600070205080204" pitchFamily="34" charset="-128"/>
                <a:cs typeface="MS PGothic" charset="0"/>
              </a:rPr>
              <a:t>skos</a:t>
            </a:r>
            <a:r>
              <a:rPr lang="en-US" sz="1200" kern="1200" baseline="0" dirty="0">
                <a:solidFill>
                  <a:schemeClr val="tx1"/>
                </a:solidFill>
                <a:latin typeface="+mn-lt"/>
                <a:ea typeface="MS PGothic" panose="020B0600070205080204" pitchFamily="34" charset="-128"/>
                <a:cs typeface="MS PGothic" charset="0"/>
              </a:rPr>
              <a:t> field would show the </a:t>
            </a:r>
            <a:r>
              <a:rPr lang="en-US" sz="1200" kern="1200" dirty="0">
                <a:solidFill>
                  <a:schemeClr val="tx1"/>
                </a:solidFill>
                <a:effectLst/>
                <a:latin typeface="+mn-lt"/>
                <a:ea typeface="MS PGothic" panose="020B0600070205080204" pitchFamily="34" charset="-128"/>
                <a:cs typeface="MS PGothic" charset="0"/>
              </a:rPr>
              <a:t>relationship to ADWP Neutral Concepts Model, as planned</a:t>
            </a:r>
            <a:r>
              <a:rPr lang="en-US" sz="1200" kern="1200" baseline="0" dirty="0">
                <a:solidFill>
                  <a:schemeClr val="tx1"/>
                </a:solidFill>
                <a:effectLst/>
                <a:latin typeface="+mn-lt"/>
                <a:ea typeface="MS PGothic" panose="020B0600070205080204" pitchFamily="34" charset="-128"/>
                <a:cs typeface="MS PGothic" charset="0"/>
              </a:rPr>
              <a:t> but TBD.</a:t>
            </a:r>
            <a:endParaRPr lang="en-US" dirty="0"/>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60</a:t>
            </a:fld>
            <a:endParaRPr lang="en-US" altLang="en-US"/>
          </a:p>
        </p:txBody>
      </p:sp>
    </p:spTree>
    <p:extLst>
      <p:ext uri="{BB962C8B-B14F-4D97-AF65-F5344CB8AC3E}">
        <p14:creationId xmlns:p14="http://schemas.microsoft.com/office/powerpoint/2010/main" val="1179606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36ECC7-B2F1-1B4E-8452-E25A398FC157}" type="slidenum">
              <a:rPr lang="en-US" smtClean="0"/>
              <a:t>9</a:t>
            </a:fld>
            <a:endParaRPr lang="en-US"/>
          </a:p>
        </p:txBody>
      </p:sp>
    </p:spTree>
    <p:extLst>
      <p:ext uri="{BB962C8B-B14F-4D97-AF65-F5344CB8AC3E}">
        <p14:creationId xmlns:p14="http://schemas.microsoft.com/office/powerpoint/2010/main" val="145846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6ECC7-B2F1-1B4E-8452-E25A398FC157}" type="slidenum">
              <a:rPr lang="en-US" smtClean="0"/>
              <a:t>10</a:t>
            </a:fld>
            <a:endParaRPr lang="en-US"/>
          </a:p>
        </p:txBody>
      </p:sp>
    </p:spTree>
    <p:extLst>
      <p:ext uri="{BB962C8B-B14F-4D97-AF65-F5344CB8AC3E}">
        <p14:creationId xmlns:p14="http://schemas.microsoft.com/office/powerpoint/2010/main" val="240596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36ECC7-B2F1-1B4E-8452-E25A398FC157}" type="slidenum">
              <a:rPr lang="en-US" smtClean="0"/>
              <a:t>12</a:t>
            </a:fld>
            <a:endParaRPr lang="en-US"/>
          </a:p>
        </p:txBody>
      </p:sp>
    </p:spTree>
    <p:extLst>
      <p:ext uri="{BB962C8B-B14F-4D97-AF65-F5344CB8AC3E}">
        <p14:creationId xmlns:p14="http://schemas.microsoft.com/office/powerpoint/2010/main" val="2912462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6ECC7-B2F1-1B4E-8452-E25A398FC157}" type="slidenum">
              <a:rPr lang="en-US" smtClean="0"/>
              <a:t>13</a:t>
            </a:fld>
            <a:endParaRPr lang="en-US"/>
          </a:p>
        </p:txBody>
      </p:sp>
    </p:spTree>
    <p:extLst>
      <p:ext uri="{BB962C8B-B14F-4D97-AF65-F5344CB8AC3E}">
        <p14:creationId xmlns:p14="http://schemas.microsoft.com/office/powerpoint/2010/main" val="574825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GWAC – </a:t>
            </a:r>
            <a:r>
              <a:rPr lang="en-US" dirty="0" err="1"/>
              <a:t>GridWise</a:t>
            </a:r>
            <a:r>
              <a:rPr lang="en-US" dirty="0"/>
              <a:t> Architecture Council</a:t>
            </a:r>
          </a:p>
          <a:p>
            <a:r>
              <a:rPr lang="en-US" dirty="0"/>
              <a:t>SGAM – Smart Grid Architecture Model</a:t>
            </a:r>
          </a:p>
        </p:txBody>
      </p:sp>
      <p:sp>
        <p:nvSpPr>
          <p:cNvPr id="4" name="Slide Number Placeholder 3"/>
          <p:cNvSpPr>
            <a:spLocks noGrp="1"/>
          </p:cNvSpPr>
          <p:nvPr>
            <p:ph type="sldNum" sz="quarter" idx="10"/>
          </p:nvPr>
        </p:nvSpPr>
        <p:spPr/>
        <p:txBody>
          <a:bodyPr/>
          <a:lstStyle/>
          <a:p>
            <a:fld id="{1CFEF564-8760-4AB3-9324-DC93DB177A99}" type="slidenum">
              <a:rPr lang="en-US" altLang="en-US" smtClean="0"/>
              <a:pPr/>
              <a:t>14</a:t>
            </a:fld>
            <a:endParaRPr lang="en-US" altLang="en-US"/>
          </a:p>
        </p:txBody>
      </p:sp>
    </p:spTree>
    <p:extLst>
      <p:ext uri="{BB962C8B-B14F-4D97-AF65-F5344CB8AC3E}">
        <p14:creationId xmlns:p14="http://schemas.microsoft.com/office/powerpoint/2010/main" val="1995627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A ">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2952535"/>
            <a:ext cx="10058400" cy="4819865"/>
          </a:xfrm>
          <a:prstGeom prst="rect">
            <a:avLst/>
          </a:prstGeom>
          <a:gradFill>
            <a:gsLst>
              <a:gs pos="100000">
                <a:schemeClr val="bg1">
                  <a:alpha val="0"/>
                </a:schemeClr>
              </a:gs>
              <a:gs pos="0">
                <a:srgbClr val="21396E">
                  <a:alpha val="90000"/>
                </a:srgbClr>
              </a:gs>
              <a:gs pos="23000">
                <a:srgbClr val="21396E">
                  <a:alpha val="90000"/>
                </a:srgb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1" name="Rectangle 10"/>
          <p:cNvSpPr/>
          <p:nvPr userDrawn="1"/>
        </p:nvSpPr>
        <p:spPr>
          <a:xfrm>
            <a:off x="0" y="6061495"/>
            <a:ext cx="10058400" cy="1710905"/>
          </a:xfrm>
          <a:prstGeom prst="rect">
            <a:avLst/>
          </a:prstGeom>
          <a:solidFill>
            <a:schemeClr val="tx1"/>
          </a:solidFill>
          <a:ln>
            <a:noFill/>
          </a:ln>
          <a:effectLst>
            <a:outerShdw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p:cNvSpPr>
            <a:spLocks noGrp="1"/>
          </p:cNvSpPr>
          <p:nvPr>
            <p:ph type="body" sz="quarter" idx="10" hasCustomPrompt="1"/>
          </p:nvPr>
        </p:nvSpPr>
        <p:spPr>
          <a:xfrm>
            <a:off x="643060" y="1104690"/>
            <a:ext cx="8786693" cy="3468793"/>
          </a:xfrm>
        </p:spPr>
        <p:txBody>
          <a:bodyPr>
            <a:normAutofit/>
          </a:bodyPr>
          <a:lstStyle>
            <a:lvl1pPr marL="0" indent="0">
              <a:buNone/>
              <a:defRPr sz="4800" b="1" i="0">
                <a:solidFill>
                  <a:schemeClr val="tx1"/>
                </a:solidFill>
                <a:latin typeface="Arial"/>
                <a:ea typeface="Open Sans Extrabold" charset="0"/>
                <a:cs typeface="Arial"/>
              </a:defRPr>
            </a:lvl1pPr>
          </a:lstStyle>
          <a:p>
            <a:pPr lvl="0"/>
            <a:r>
              <a:rPr lang="en-US" dirty="0"/>
              <a:t>Presentation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3060" y="6454127"/>
            <a:ext cx="3053734" cy="875338"/>
          </a:xfrm>
          <a:prstGeom prst="rect">
            <a:avLst/>
          </a:prstGeom>
        </p:spPr>
      </p:pic>
      <p:sp>
        <p:nvSpPr>
          <p:cNvPr id="7" name="Text Placeholder 3"/>
          <p:cNvSpPr>
            <a:spLocks noGrp="1"/>
          </p:cNvSpPr>
          <p:nvPr>
            <p:ph type="body" sz="quarter" idx="16" hasCustomPrompt="1"/>
          </p:nvPr>
        </p:nvSpPr>
        <p:spPr>
          <a:xfrm>
            <a:off x="643059" y="2182202"/>
            <a:ext cx="8786693" cy="618980"/>
          </a:xfrm>
        </p:spPr>
        <p:txBody>
          <a:bodyPr>
            <a:normAutofit/>
          </a:bodyPr>
          <a:lstStyle>
            <a:lvl1pPr marL="0" indent="0" algn="l">
              <a:buNone/>
              <a:defRPr sz="3200" b="1" i="0">
                <a:solidFill>
                  <a:schemeClr val="tx1"/>
                </a:solidFill>
                <a:latin typeface="Arial"/>
                <a:ea typeface="Open Sans" charset="0"/>
                <a:cs typeface="Arial"/>
              </a:defRPr>
            </a:lvl1pPr>
          </a:lstStyle>
          <a:p>
            <a:pPr lvl="0"/>
            <a:r>
              <a:rPr lang="en-US" dirty="0"/>
              <a:t>Subtitle</a:t>
            </a:r>
          </a:p>
        </p:txBody>
      </p:sp>
    </p:spTree>
    <p:extLst>
      <p:ext uri="{BB962C8B-B14F-4D97-AF65-F5344CB8AC3E}">
        <p14:creationId xmlns:p14="http://schemas.microsoft.com/office/powerpoint/2010/main" val="19460623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dirty="0" err="1"/>
              <a:t>www.sepapower.org</a:t>
            </a:r>
            <a:endParaRPr lang="en-US" dirty="0"/>
          </a:p>
        </p:txBody>
      </p:sp>
      <p:sp>
        <p:nvSpPr>
          <p:cNvPr id="18" name="Title 1"/>
          <p:cNvSpPr>
            <a:spLocks noGrp="1"/>
          </p:cNvSpPr>
          <p:nvPr>
            <p:ph type="title"/>
          </p:nvPr>
        </p:nvSpPr>
        <p:spPr>
          <a:xfrm>
            <a:off x="691516" y="506579"/>
            <a:ext cx="6408184" cy="1284231"/>
          </a:xfrm>
        </p:spPr>
        <p:txBody>
          <a:bodyPr anchor="t" anchorCtr="0"/>
          <a:lstStyle>
            <a:lvl1pPr>
              <a:defRPr b="1">
                <a:solidFill>
                  <a:srgbClr val="20396D"/>
                </a:solidFill>
                <a:latin typeface="Arial"/>
                <a:ea typeface="Open Sans" charset="0"/>
                <a:cs typeface="Arial"/>
              </a:defRPr>
            </a:lvl1pPr>
          </a:lstStyle>
          <a:p>
            <a:r>
              <a:rPr lang="en-US" dirty="0"/>
              <a:t>Click to edit Master title style</a:t>
            </a:r>
          </a:p>
        </p:txBody>
      </p:sp>
      <p:sp>
        <p:nvSpPr>
          <p:cNvPr id="3" name="Text Placeholder 2"/>
          <p:cNvSpPr>
            <a:spLocks noGrp="1"/>
          </p:cNvSpPr>
          <p:nvPr>
            <p:ph type="body" sz="quarter" idx="13"/>
          </p:nvPr>
        </p:nvSpPr>
        <p:spPr>
          <a:xfrm>
            <a:off x="691515" y="2275946"/>
            <a:ext cx="8675370" cy="4663440"/>
          </a:xfrm>
        </p:spPr>
        <p:txBody>
          <a:bodyPr/>
          <a:lstStyle>
            <a:lvl1pPr>
              <a:defRPr>
                <a:solidFill>
                  <a:srgbClr val="20396D"/>
                </a:solidFill>
                <a:latin typeface="Arial"/>
                <a:ea typeface="Open Sans" charset="0"/>
                <a:cs typeface="Arial"/>
              </a:defRPr>
            </a:lvl1pPr>
            <a:lvl2pPr>
              <a:defRPr>
                <a:solidFill>
                  <a:srgbClr val="20396D"/>
                </a:solidFill>
                <a:latin typeface="Arial"/>
                <a:ea typeface="Open Sans" charset="0"/>
                <a:cs typeface="Arial"/>
              </a:defRPr>
            </a:lvl2pPr>
            <a:lvl3pPr>
              <a:defRPr>
                <a:solidFill>
                  <a:srgbClr val="20396D"/>
                </a:solidFill>
                <a:latin typeface="Arial"/>
                <a:ea typeface="Open Sans" charset="0"/>
                <a:cs typeface="Arial"/>
              </a:defRPr>
            </a:lvl3pPr>
            <a:lvl4pPr>
              <a:defRPr>
                <a:solidFill>
                  <a:srgbClr val="20396D"/>
                </a:solidFill>
                <a:latin typeface="Arial"/>
                <a:ea typeface="Open Sans" charset="0"/>
                <a:cs typeface="Arial"/>
              </a:defRPr>
            </a:lvl4pPr>
            <a:lvl5pPr>
              <a:defRPr>
                <a:solidFill>
                  <a:srgbClr val="20396D"/>
                </a:solidFill>
                <a:latin typeface="Arial"/>
                <a:ea typeface="Open Sans" charset="0"/>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4"/>
          </p:nvPr>
        </p:nvSpPr>
        <p:spPr/>
        <p:txBody>
          <a:bodyPr/>
          <a:lstStyle>
            <a:lvl1pPr>
              <a:defRPr>
                <a:latin typeface="Arial"/>
                <a:cs typeface="Arial"/>
              </a:defRPr>
            </a:lvl1pPr>
          </a:lstStyle>
          <a:p>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1177578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 Pull Quote">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691515" y="3832225"/>
            <a:ext cx="8675370" cy="2993970"/>
          </a:xfrm>
        </p:spPr>
        <p:txBody>
          <a:bodyPr numCol="2" spcCol="457200" anchor="t" anchorCtr="0">
            <a:normAutofit/>
          </a:bodyPr>
          <a:lstStyle>
            <a:lvl1pPr marL="0" indent="0">
              <a:lnSpc>
                <a:spcPct val="100000"/>
              </a:lnSpc>
              <a:spcBef>
                <a:spcPts val="1600"/>
              </a:spcBef>
              <a:buNone/>
              <a:defRPr sz="1800" baseline="0">
                <a:solidFill>
                  <a:srgbClr val="20396D"/>
                </a:solidFill>
                <a:latin typeface="Arial"/>
                <a:ea typeface="Open Sans" charset="0"/>
                <a:cs typeface="Arial"/>
              </a:defRPr>
            </a:lvl1pPr>
            <a:lvl2pPr>
              <a:defRPr sz="2000">
                <a:solidFill>
                  <a:srgbClr val="20396D"/>
                </a:solidFill>
              </a:defRPr>
            </a:lvl2pPr>
            <a:lvl3pPr>
              <a:defRPr sz="2000">
                <a:solidFill>
                  <a:srgbClr val="20396D"/>
                </a:solidFill>
              </a:defRPr>
            </a:lvl3pPr>
            <a:lvl4pPr>
              <a:defRPr sz="2000">
                <a:solidFill>
                  <a:srgbClr val="20396D"/>
                </a:solidFill>
              </a:defRPr>
            </a:lvl4pPr>
            <a:lvl5pPr>
              <a:defRPr sz="2000">
                <a:solidFill>
                  <a:srgbClr val="20396D"/>
                </a:solidFill>
              </a:defRPr>
            </a:lvl5pPr>
          </a:lstStyle>
          <a:p>
            <a:pPr lvl="0"/>
            <a:r>
              <a:rPr lang="en-US" dirty="0"/>
              <a:t>(Word Count 100)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nec</a:t>
            </a:r>
            <a:r>
              <a:rPr lang="en-US" dirty="0"/>
              <a:t> </a:t>
            </a:r>
            <a:r>
              <a:rPr lang="en-US" dirty="0" err="1"/>
              <a:t>odio</a:t>
            </a:r>
            <a:r>
              <a:rPr lang="en-US" dirty="0"/>
              <a:t>. </a:t>
            </a:r>
            <a:r>
              <a:rPr lang="en-US" dirty="0" err="1"/>
              <a:t>Praesent</a:t>
            </a:r>
            <a:r>
              <a:rPr lang="en-US" dirty="0"/>
              <a:t> libero. </a:t>
            </a:r>
            <a:r>
              <a:rPr lang="en-US" dirty="0" err="1"/>
              <a:t>Sed</a:t>
            </a:r>
            <a:r>
              <a:rPr lang="en-US" dirty="0"/>
              <a:t> cursus ante </a:t>
            </a:r>
            <a:r>
              <a:rPr lang="en-US" dirty="0" err="1"/>
              <a:t>dapibus</a:t>
            </a:r>
            <a:r>
              <a:rPr lang="en-US" dirty="0"/>
              <a:t> diam. </a:t>
            </a:r>
            <a:r>
              <a:rPr lang="en-US" dirty="0" err="1"/>
              <a:t>Sed</a:t>
            </a:r>
            <a:r>
              <a:rPr lang="en-US" dirty="0"/>
              <a:t> nisi. </a:t>
            </a:r>
            <a:r>
              <a:rPr lang="en-US" dirty="0" err="1"/>
              <a:t>Nulla</a:t>
            </a:r>
            <a:r>
              <a:rPr lang="en-US" dirty="0"/>
              <a:t> </a:t>
            </a:r>
            <a:r>
              <a:rPr lang="en-US" dirty="0" err="1"/>
              <a:t>quis</a:t>
            </a:r>
            <a:r>
              <a:rPr lang="en-US" dirty="0"/>
              <a:t> </a:t>
            </a:r>
            <a:r>
              <a:rPr lang="en-US" dirty="0" err="1"/>
              <a:t>sem</a:t>
            </a:r>
            <a:r>
              <a:rPr lang="en-US" dirty="0"/>
              <a:t> at </a:t>
            </a:r>
            <a:r>
              <a:rPr lang="en-US" dirty="0" err="1"/>
              <a:t>nibh</a:t>
            </a:r>
            <a:r>
              <a:rPr lang="en-US" dirty="0"/>
              <a:t> </a:t>
            </a:r>
            <a:r>
              <a:rPr lang="en-US" dirty="0" err="1"/>
              <a:t>elementum</a:t>
            </a:r>
            <a:r>
              <a:rPr lang="en-US" dirty="0"/>
              <a:t> </a:t>
            </a:r>
            <a:r>
              <a:rPr lang="en-US" dirty="0" err="1"/>
              <a:t>imperdiet</a:t>
            </a:r>
            <a:r>
              <a:rPr lang="en-US" dirty="0"/>
              <a:t>. </a:t>
            </a:r>
            <a:r>
              <a:rPr lang="en-US" dirty="0" err="1"/>
              <a:t>Duis</a:t>
            </a:r>
            <a:r>
              <a:rPr lang="en-US" dirty="0"/>
              <a:t> </a:t>
            </a:r>
            <a:r>
              <a:rPr lang="en-US" dirty="0" err="1"/>
              <a:t>sagittis</a:t>
            </a:r>
            <a:r>
              <a:rPr lang="en-US" dirty="0"/>
              <a:t> ipsum. </a:t>
            </a:r>
            <a:r>
              <a:rPr lang="en-US" dirty="0" err="1"/>
              <a:t>Praesent</a:t>
            </a:r>
            <a:r>
              <a:rPr lang="en-US" dirty="0"/>
              <a:t> </a:t>
            </a:r>
            <a:r>
              <a:rPr lang="en-US" dirty="0" err="1"/>
              <a:t>mauris</a:t>
            </a:r>
            <a:r>
              <a:rPr lang="en-US" dirty="0"/>
              <a:t>. </a:t>
            </a:r>
            <a:r>
              <a:rPr lang="en-US" dirty="0" err="1"/>
              <a:t>Fusce</a:t>
            </a:r>
            <a:r>
              <a:rPr lang="en-US" dirty="0"/>
              <a:t> </a:t>
            </a:r>
            <a:r>
              <a:rPr lang="en-US" dirty="0" err="1"/>
              <a:t>nec</a:t>
            </a:r>
            <a:r>
              <a:rPr lang="en-US" dirty="0"/>
              <a:t> </a:t>
            </a:r>
            <a:r>
              <a:rPr lang="en-US" dirty="0" err="1"/>
              <a:t>tellus</a:t>
            </a:r>
            <a:r>
              <a:rPr lang="en-US" dirty="0"/>
              <a:t> </a:t>
            </a:r>
            <a:r>
              <a:rPr lang="en-US" dirty="0" err="1"/>
              <a:t>sed</a:t>
            </a:r>
            <a:r>
              <a:rPr lang="en-US" dirty="0"/>
              <a:t> </a:t>
            </a:r>
            <a:r>
              <a:rPr lang="en-US" dirty="0" err="1"/>
              <a:t>augue</a:t>
            </a:r>
            <a:r>
              <a:rPr lang="en-US" dirty="0"/>
              <a:t> semper porta. </a:t>
            </a:r>
            <a:r>
              <a:rPr lang="en-US" dirty="0" err="1"/>
              <a:t>Mauris</a:t>
            </a:r>
            <a:r>
              <a:rPr lang="en-US" dirty="0"/>
              <a:t> </a:t>
            </a:r>
            <a:r>
              <a:rPr lang="en-US" dirty="0" err="1"/>
              <a:t>massa</a:t>
            </a:r>
            <a:r>
              <a:rPr lang="en-US" dirty="0"/>
              <a:t>. </a:t>
            </a:r>
            <a:r>
              <a:rPr lang="en-US" dirty="0" err="1"/>
              <a:t>Vestibulum</a:t>
            </a:r>
            <a:r>
              <a:rPr lang="en-US" dirty="0"/>
              <a:t> </a:t>
            </a:r>
            <a:r>
              <a:rPr lang="en-US" dirty="0" err="1"/>
              <a:t>lacinia</a:t>
            </a:r>
            <a:r>
              <a:rPr lang="en-US" dirty="0"/>
              <a:t> </a:t>
            </a:r>
            <a:r>
              <a:rPr lang="en-US" dirty="0" err="1"/>
              <a:t>arcu</a:t>
            </a:r>
            <a:r>
              <a:rPr lang="en-US" dirty="0"/>
              <a:t> </a:t>
            </a:r>
            <a:r>
              <a:rPr lang="en-US" dirty="0" err="1"/>
              <a:t>eget</a:t>
            </a:r>
            <a:r>
              <a:rPr lang="en-US" dirty="0"/>
              <a:t> </a:t>
            </a:r>
            <a:r>
              <a:rPr lang="en-US" dirty="0" err="1"/>
              <a:t>nulla</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a:t>
            </a:r>
            <a:r>
              <a:rPr lang="en-US" dirty="0" err="1"/>
              <a:t>Curabitur</a:t>
            </a:r>
            <a:r>
              <a:rPr lang="en-US" dirty="0"/>
              <a:t> </a:t>
            </a:r>
            <a:r>
              <a:rPr lang="en-US" dirty="0" err="1"/>
              <a:t>sodales</a:t>
            </a:r>
            <a:r>
              <a:rPr lang="en-US" dirty="0"/>
              <a:t> ligula in libero. </a:t>
            </a:r>
            <a:r>
              <a:rPr lang="en-US" dirty="0" err="1"/>
              <a:t>Sed</a:t>
            </a:r>
            <a:r>
              <a:rPr lang="en-US" dirty="0"/>
              <a:t> </a:t>
            </a:r>
            <a:r>
              <a:rPr lang="en-US" dirty="0" err="1"/>
              <a:t>dignissim</a:t>
            </a:r>
            <a:r>
              <a:rPr lang="en-US" dirty="0"/>
              <a:t> </a:t>
            </a:r>
            <a:r>
              <a:rPr lang="en-US" dirty="0" err="1"/>
              <a:t>lacinia</a:t>
            </a:r>
            <a:r>
              <a:rPr lang="en-US" dirty="0"/>
              <a:t> </a:t>
            </a:r>
            <a:r>
              <a:rPr lang="en-US" dirty="0" err="1"/>
              <a:t>nunc</a:t>
            </a:r>
            <a:r>
              <a:rPr lang="en-US" dirty="0"/>
              <a:t>. </a:t>
            </a:r>
            <a:r>
              <a:rPr lang="en-US" dirty="0" err="1"/>
              <a:t>Curabitur</a:t>
            </a:r>
            <a:r>
              <a:rPr lang="en-US" dirty="0"/>
              <a:t> </a:t>
            </a:r>
            <a:r>
              <a:rPr lang="en-US" dirty="0" err="1"/>
              <a:t>tortor</a:t>
            </a:r>
            <a:r>
              <a:rPr lang="en-US" dirty="0"/>
              <a:t>. </a:t>
            </a:r>
            <a:r>
              <a:rPr lang="en-US" dirty="0" err="1"/>
              <a:t>Pellentesque</a:t>
            </a:r>
            <a:r>
              <a:rPr lang="en-US" dirty="0"/>
              <a:t> </a:t>
            </a:r>
            <a:r>
              <a:rPr lang="en-US" dirty="0" err="1"/>
              <a:t>nibh</a:t>
            </a:r>
            <a:r>
              <a:rPr lang="en-US" dirty="0"/>
              <a:t>. </a:t>
            </a:r>
            <a:r>
              <a:rPr lang="en-US" dirty="0" err="1"/>
              <a:t>Aenean</a:t>
            </a:r>
            <a:r>
              <a:rPr lang="en-US" dirty="0"/>
              <a:t> quam. In </a:t>
            </a:r>
            <a:r>
              <a:rPr lang="en-US" dirty="0" err="1"/>
              <a:t>scelerisque</a:t>
            </a:r>
            <a:r>
              <a:rPr lang="en-US" dirty="0"/>
              <a:t> </a:t>
            </a:r>
            <a:r>
              <a:rPr lang="en-US" dirty="0" err="1"/>
              <a:t>sem</a:t>
            </a:r>
            <a:r>
              <a:rPr lang="en-US" dirty="0"/>
              <a:t> at dolor. Maecenas </a:t>
            </a:r>
            <a:r>
              <a:rPr lang="en-US" dirty="0" err="1"/>
              <a:t>mattis</a:t>
            </a:r>
            <a:r>
              <a:rPr lang="en-US" dirty="0"/>
              <a:t>. </a:t>
            </a:r>
            <a:r>
              <a:rPr lang="en-US" dirty="0" err="1"/>
              <a:t>Sed</a:t>
            </a:r>
            <a:r>
              <a:rPr lang="en-US" dirty="0"/>
              <a:t> convallis </a:t>
            </a:r>
            <a:r>
              <a:rPr lang="en-US" dirty="0" err="1"/>
              <a:t>tristique</a:t>
            </a:r>
            <a:r>
              <a:rPr lang="en-US" dirty="0"/>
              <a:t> sem. </a:t>
            </a:r>
            <a:r>
              <a:rPr lang="en-US" dirty="0" err="1"/>
              <a:t>Proin</a:t>
            </a:r>
            <a:r>
              <a:rPr lang="en-US" dirty="0"/>
              <a:t> </a:t>
            </a:r>
            <a:r>
              <a:rPr lang="en-US" dirty="0" err="1"/>
              <a:t>ut</a:t>
            </a:r>
            <a:r>
              <a:rPr lang="en-US" dirty="0"/>
              <a:t> ligula </a:t>
            </a:r>
            <a:r>
              <a:rPr lang="en-US" dirty="0" err="1"/>
              <a:t>vel</a:t>
            </a:r>
            <a:r>
              <a:rPr lang="en-US" dirty="0"/>
              <a:t> </a:t>
            </a:r>
            <a:r>
              <a:rPr lang="en-US" dirty="0" err="1"/>
              <a:t>nunc</a:t>
            </a:r>
            <a:r>
              <a:rPr lang="en-US" dirty="0"/>
              <a:t> </a:t>
            </a:r>
            <a:r>
              <a:rPr lang="en-US" dirty="0" err="1"/>
              <a:t>egestas</a:t>
            </a:r>
            <a:r>
              <a:rPr lang="en-US" dirty="0"/>
              <a:t> </a:t>
            </a:r>
            <a:r>
              <a:rPr lang="en-US" dirty="0" err="1"/>
              <a:t>porttitor</a:t>
            </a:r>
            <a:r>
              <a:rPr lang="en-US" dirty="0"/>
              <a:t>. </a:t>
            </a:r>
            <a:r>
              <a:rPr lang="en-US" dirty="0" err="1"/>
              <a:t>Morbi</a:t>
            </a:r>
            <a:r>
              <a:rPr lang="en-US" dirty="0"/>
              <a:t> </a:t>
            </a:r>
            <a:r>
              <a:rPr lang="en-US" dirty="0" err="1"/>
              <a:t>lectus</a:t>
            </a:r>
            <a:r>
              <a:rPr lang="en-US" dirty="0"/>
              <a:t> </a:t>
            </a:r>
            <a:r>
              <a:rPr lang="en-US" dirty="0" err="1"/>
              <a:t>risus</a:t>
            </a:r>
            <a:r>
              <a:rPr lang="en-US" dirty="0"/>
              <a:t>, </a:t>
            </a:r>
            <a:r>
              <a:rPr lang="en-US" dirty="0" err="1"/>
              <a:t>iaculis</a:t>
            </a:r>
            <a:r>
              <a:rPr lang="en-US" dirty="0"/>
              <a:t> </a:t>
            </a:r>
            <a:r>
              <a:rPr lang="en-US" dirty="0" err="1"/>
              <a:t>vel</a:t>
            </a:r>
            <a:r>
              <a:rPr lang="en-US" dirty="0"/>
              <a:t>, </a:t>
            </a:r>
            <a:r>
              <a:rPr lang="en-US" dirty="0" err="1"/>
              <a:t>suscipit</a:t>
            </a:r>
            <a:r>
              <a:rPr lang="en-US" dirty="0"/>
              <a:t> </a:t>
            </a:r>
            <a:r>
              <a:rPr lang="en-US" dirty="0" err="1"/>
              <a:t>quis</a:t>
            </a:r>
            <a:r>
              <a:rPr lang="en-US" dirty="0"/>
              <a:t>, </a:t>
            </a:r>
            <a:r>
              <a:rPr lang="en-US" dirty="0" err="1"/>
              <a:t>luctu</a:t>
            </a:r>
            <a:r>
              <a:rPr lang="en-US" dirty="0"/>
              <a:t>.</a:t>
            </a:r>
          </a:p>
        </p:txBody>
      </p:sp>
      <p:sp>
        <p:nvSpPr>
          <p:cNvPr id="18" name="Title 1"/>
          <p:cNvSpPr>
            <a:spLocks noGrp="1"/>
          </p:cNvSpPr>
          <p:nvPr>
            <p:ph type="title" hasCustomPrompt="1"/>
          </p:nvPr>
        </p:nvSpPr>
        <p:spPr>
          <a:xfrm>
            <a:off x="691516" y="506579"/>
            <a:ext cx="6408184" cy="1284231"/>
          </a:xfrm>
        </p:spPr>
        <p:txBody>
          <a:bodyPr anchor="t" anchorCtr="0"/>
          <a:lstStyle>
            <a:lvl1pPr>
              <a:defRPr b="1">
                <a:solidFill>
                  <a:srgbClr val="20396D"/>
                </a:solidFill>
                <a:latin typeface="Arial"/>
                <a:ea typeface="Open Sans" charset="0"/>
                <a:cs typeface="Arial"/>
              </a:defRPr>
            </a:lvl1pPr>
          </a:lstStyle>
          <a:p>
            <a:r>
              <a:rPr lang="en-US" dirty="0"/>
              <a:t>Click to edit Title</a:t>
            </a:r>
          </a:p>
        </p:txBody>
      </p:sp>
      <p:cxnSp>
        <p:nvCxnSpPr>
          <p:cNvPr id="19" name="Straight Connector 18"/>
          <p:cNvCxnSpPr/>
          <p:nvPr userDrawn="1"/>
        </p:nvCxnSpPr>
        <p:spPr>
          <a:xfrm>
            <a:off x="691515" y="1994428"/>
            <a:ext cx="8675370" cy="0"/>
          </a:xfrm>
          <a:prstGeom prst="line">
            <a:avLst/>
          </a:prstGeom>
          <a:ln>
            <a:prstDash val="dash"/>
          </a:ln>
        </p:spPr>
        <p:style>
          <a:lnRef idx="2">
            <a:schemeClr val="accent3"/>
          </a:lnRef>
          <a:fillRef idx="0">
            <a:schemeClr val="accent3"/>
          </a:fillRef>
          <a:effectRef idx="1">
            <a:schemeClr val="accent3"/>
          </a:effectRef>
          <a:fontRef idx="minor">
            <a:schemeClr val="tx1"/>
          </a:fontRef>
        </p:style>
      </p:cxnSp>
      <p:cxnSp>
        <p:nvCxnSpPr>
          <p:cNvPr id="20" name="Straight Connector 19"/>
          <p:cNvCxnSpPr/>
          <p:nvPr userDrawn="1"/>
        </p:nvCxnSpPr>
        <p:spPr>
          <a:xfrm>
            <a:off x="691515" y="3539131"/>
            <a:ext cx="8675370" cy="0"/>
          </a:xfrm>
          <a:prstGeom prst="line">
            <a:avLst/>
          </a:prstGeom>
          <a:ln>
            <a:prstDash val="dash"/>
          </a:ln>
        </p:spPr>
        <p:style>
          <a:lnRef idx="2">
            <a:schemeClr val="accent3"/>
          </a:lnRef>
          <a:fillRef idx="0">
            <a:schemeClr val="accent3"/>
          </a:fillRef>
          <a:effectRef idx="1">
            <a:schemeClr val="accent3"/>
          </a:effectRef>
          <a:fontRef idx="minor">
            <a:schemeClr val="tx1"/>
          </a:fontRef>
        </p:style>
      </p:cxnSp>
      <p:sp>
        <p:nvSpPr>
          <p:cNvPr id="22" name="Text Placeholder 21"/>
          <p:cNvSpPr>
            <a:spLocks noGrp="1"/>
          </p:cNvSpPr>
          <p:nvPr>
            <p:ph type="body" sz="quarter" idx="14" hasCustomPrompt="1"/>
          </p:nvPr>
        </p:nvSpPr>
        <p:spPr>
          <a:xfrm>
            <a:off x="691515" y="2287523"/>
            <a:ext cx="8675370" cy="1047987"/>
          </a:xfrm>
          <a:noFill/>
          <a:ln>
            <a:noFill/>
          </a:ln>
        </p:spPr>
        <p:txBody>
          <a:bodyPr anchor="ctr">
            <a:normAutofit/>
          </a:bodyPr>
          <a:lstStyle>
            <a:lvl1pPr marL="0" marR="0" indent="0" algn="ctr" defTabSz="914377" rtl="0" eaLnBrk="1" fontAlgn="auto" latinLnBrk="0" hangingPunct="1">
              <a:lnSpc>
                <a:spcPct val="90000"/>
              </a:lnSpc>
              <a:spcBef>
                <a:spcPts val="1000"/>
              </a:spcBef>
              <a:spcAft>
                <a:spcPts val="0"/>
              </a:spcAft>
              <a:buClrTx/>
              <a:buSzTx/>
              <a:buFont typeface="Arial"/>
              <a:buNone/>
              <a:tabLst/>
              <a:defRPr sz="2400" b="0" i="1" baseline="0">
                <a:solidFill>
                  <a:schemeClr val="bg1">
                    <a:lumMod val="50000"/>
                  </a:schemeClr>
                </a:solidFill>
                <a:latin typeface="Arial"/>
                <a:ea typeface="Open Sans" charset="0"/>
                <a:cs typeface="Arial"/>
              </a:defRPr>
            </a:lvl1pPr>
          </a:lstStyle>
          <a:p>
            <a:pPr marL="0" marR="0" lvl="0" indent="0" algn="ctr" defTabSz="914377" rtl="0" eaLnBrk="1" fontAlgn="auto" latinLnBrk="0" hangingPunct="1">
              <a:lnSpc>
                <a:spcPct val="90000"/>
              </a:lnSpc>
              <a:spcBef>
                <a:spcPts val="1000"/>
              </a:spcBef>
              <a:spcAft>
                <a:spcPts val="0"/>
              </a:spcAft>
              <a:buClrTx/>
              <a:buSzTx/>
              <a:buFont typeface="Arial"/>
              <a:buNone/>
              <a:tabLst/>
              <a:defRPr/>
            </a:pPr>
            <a:r>
              <a:rPr lang="en-US" dirty="0"/>
              <a:t>(Word count 20).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nec</a:t>
            </a:r>
            <a:r>
              <a:rPr lang="en-US" dirty="0"/>
              <a:t> </a:t>
            </a:r>
            <a:r>
              <a:rPr lang="en-US" dirty="0" err="1"/>
              <a:t>odio</a:t>
            </a:r>
            <a:r>
              <a:rPr lang="en-US" dirty="0"/>
              <a:t>. </a:t>
            </a:r>
            <a:r>
              <a:rPr lang="en-US" dirty="0" err="1"/>
              <a:t>Praesent</a:t>
            </a:r>
            <a:r>
              <a:rPr lang="en-US" dirty="0"/>
              <a:t> libero. </a:t>
            </a:r>
            <a:r>
              <a:rPr lang="en-US" dirty="0" err="1"/>
              <a:t>Sed</a:t>
            </a:r>
            <a:r>
              <a:rPr lang="en-US" dirty="0"/>
              <a:t> cursus ante </a:t>
            </a:r>
            <a:r>
              <a:rPr lang="en-US" dirty="0" err="1"/>
              <a:t>dapibus</a:t>
            </a:r>
            <a:r>
              <a:rPr lang="en-US" dirty="0"/>
              <a:t>.</a:t>
            </a:r>
          </a:p>
        </p:txBody>
      </p:sp>
      <p:sp>
        <p:nvSpPr>
          <p:cNvPr id="11"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2062001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l="2896" t="-1" r="2896" b="-1"/>
          <a:stretch/>
        </p:blipFill>
        <p:spPr>
          <a:xfrm>
            <a:off x="0" y="0"/>
            <a:ext cx="5038370" cy="7772400"/>
          </a:xfrm>
          <a:prstGeom prst="rect">
            <a:avLst/>
          </a:prstGeom>
        </p:spPr>
      </p:pic>
      <p:sp>
        <p:nvSpPr>
          <p:cNvPr id="19" name="Picture Placeholder 18"/>
          <p:cNvSpPr>
            <a:spLocks noGrp="1" noChangeAspect="1"/>
          </p:cNvSpPr>
          <p:nvPr>
            <p:ph type="pic" sz="quarter" idx="13"/>
          </p:nvPr>
        </p:nvSpPr>
        <p:spPr>
          <a:xfrm>
            <a:off x="-9170" y="20620"/>
            <a:ext cx="5038370" cy="7751780"/>
          </a:xfrm>
        </p:spPr>
        <p:txBody>
          <a:bodyPr anchor="t">
            <a:normAutofit/>
          </a:bodyPr>
          <a:lstStyle>
            <a:lvl1pPr marL="0" indent="0" algn="ctr">
              <a:lnSpc>
                <a:spcPct val="100000"/>
              </a:lnSpc>
              <a:buNone/>
              <a:defRPr sz="1800">
                <a:solidFill>
                  <a:schemeClr val="bg1"/>
                </a:solidFill>
                <a:latin typeface="Arial"/>
                <a:ea typeface="Open Sans" charset="0"/>
                <a:cs typeface="Arial"/>
              </a:defRPr>
            </a:lvl1pPr>
          </a:lstStyle>
          <a:p>
            <a:r>
              <a:rPr lang="en-US" dirty="0"/>
              <a:t>Drag picture to placeholder or click icon to add</a:t>
            </a:r>
          </a:p>
        </p:txBody>
      </p:sp>
      <p:sp>
        <p:nvSpPr>
          <p:cNvPr id="15" name="Title 1"/>
          <p:cNvSpPr>
            <a:spLocks noGrp="1"/>
          </p:cNvSpPr>
          <p:nvPr>
            <p:ph type="title" hasCustomPrompt="1"/>
          </p:nvPr>
        </p:nvSpPr>
        <p:spPr>
          <a:xfrm>
            <a:off x="5301050" y="1640929"/>
            <a:ext cx="4065837" cy="1496044"/>
          </a:xfrm>
        </p:spPr>
        <p:txBody>
          <a:bodyPr anchor="t" anchorCtr="0"/>
          <a:lstStyle>
            <a:lvl1pPr>
              <a:defRPr b="1" baseline="0">
                <a:solidFill>
                  <a:srgbClr val="20396D"/>
                </a:solidFill>
                <a:latin typeface="Arial"/>
                <a:ea typeface="Open Sans" charset="0"/>
                <a:cs typeface="Arial"/>
              </a:defRPr>
            </a:lvl1pPr>
          </a:lstStyle>
          <a:p>
            <a:r>
              <a:rPr lang="en-US" dirty="0"/>
              <a:t>Click to edit title</a:t>
            </a:r>
          </a:p>
        </p:txBody>
      </p:sp>
      <p:sp>
        <p:nvSpPr>
          <p:cNvPr id="25" name="Text Placeholder 24"/>
          <p:cNvSpPr>
            <a:spLocks noGrp="1"/>
          </p:cNvSpPr>
          <p:nvPr>
            <p:ph type="body" sz="quarter" idx="14"/>
          </p:nvPr>
        </p:nvSpPr>
        <p:spPr>
          <a:xfrm>
            <a:off x="5301615" y="3389634"/>
            <a:ext cx="4065270" cy="3654108"/>
          </a:xfrm>
        </p:spPr>
        <p:txBody>
          <a:bodyPr>
            <a:normAutofit/>
          </a:bodyPr>
          <a:lstStyle>
            <a:lvl1pPr marL="0" indent="0">
              <a:buNone/>
              <a:defRPr sz="1800">
                <a:solidFill>
                  <a:srgbClr val="20396D"/>
                </a:solidFill>
                <a:latin typeface="Arial"/>
                <a:ea typeface="Open Sans" charset="0"/>
                <a:cs typeface="Arial"/>
              </a:defRPr>
            </a:lvl1pPr>
            <a:lvl2pPr marL="457189" indent="0">
              <a:buNone/>
              <a:defRPr sz="1800">
                <a:solidFill>
                  <a:srgbClr val="20396D"/>
                </a:solidFill>
                <a:latin typeface="Arial"/>
                <a:ea typeface="Open Sans" charset="0"/>
                <a:cs typeface="Arial"/>
              </a:defRPr>
            </a:lvl2pPr>
            <a:lvl3pPr marL="914377" indent="0">
              <a:buNone/>
              <a:defRPr sz="1800">
                <a:solidFill>
                  <a:srgbClr val="20396D"/>
                </a:solidFill>
                <a:latin typeface="Arial"/>
                <a:ea typeface="Open Sans" charset="0"/>
                <a:cs typeface="Arial"/>
              </a:defRPr>
            </a:lvl3pPr>
            <a:lvl4pPr marL="1371566" indent="0">
              <a:buNone/>
              <a:defRPr sz="1800">
                <a:solidFill>
                  <a:srgbClr val="20396D"/>
                </a:solidFill>
                <a:latin typeface="Arial"/>
                <a:ea typeface="Open Sans" charset="0"/>
                <a:cs typeface="Arial"/>
              </a:defRPr>
            </a:lvl4pPr>
            <a:lvl5pPr marL="1828754" indent="0">
              <a:buNone/>
              <a:defRPr sz="1800">
                <a:solidFill>
                  <a:srgbClr val="20396D"/>
                </a:solidFill>
                <a:latin typeface="Arial"/>
                <a:ea typeface="Open Sans" charset="0"/>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43558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88359" y="1"/>
            <a:ext cx="2209846" cy="3857885"/>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88359" y="4012618"/>
            <a:ext cx="2209846" cy="3759785"/>
          </a:xfrm>
          <a:prstGeom prst="rect">
            <a:avLst/>
          </a:prstGeom>
        </p:spPr>
      </p:pic>
      <p:sp>
        <p:nvSpPr>
          <p:cNvPr id="15" name="Title 1"/>
          <p:cNvSpPr>
            <a:spLocks noGrp="1"/>
          </p:cNvSpPr>
          <p:nvPr>
            <p:ph type="title" hasCustomPrompt="1"/>
          </p:nvPr>
        </p:nvSpPr>
        <p:spPr>
          <a:xfrm>
            <a:off x="5301050" y="1640929"/>
            <a:ext cx="4065837" cy="1496044"/>
          </a:xfrm>
        </p:spPr>
        <p:txBody>
          <a:bodyPr anchor="t" anchorCtr="0"/>
          <a:lstStyle>
            <a:lvl1pPr>
              <a:defRPr b="1" baseline="0">
                <a:solidFill>
                  <a:srgbClr val="20396D"/>
                </a:solidFill>
                <a:latin typeface="Arial"/>
                <a:ea typeface="Open Sans" charset="0"/>
                <a:cs typeface="Arial"/>
              </a:defRPr>
            </a:lvl1pPr>
          </a:lstStyle>
          <a:p>
            <a:r>
              <a:rPr lang="en-US" dirty="0"/>
              <a:t>Click to edit title</a:t>
            </a:r>
          </a:p>
        </p:txBody>
      </p:sp>
      <p:sp>
        <p:nvSpPr>
          <p:cNvPr id="25" name="Text Placeholder 24"/>
          <p:cNvSpPr>
            <a:spLocks noGrp="1"/>
          </p:cNvSpPr>
          <p:nvPr>
            <p:ph type="body" sz="quarter" idx="14"/>
          </p:nvPr>
        </p:nvSpPr>
        <p:spPr>
          <a:xfrm>
            <a:off x="5301615" y="3389634"/>
            <a:ext cx="4065270" cy="3654108"/>
          </a:xfrm>
        </p:spPr>
        <p:txBody>
          <a:bodyPr>
            <a:normAutofit/>
          </a:bodyPr>
          <a:lstStyle>
            <a:lvl1pPr marL="0" indent="0">
              <a:buNone/>
              <a:defRPr sz="1800">
                <a:solidFill>
                  <a:srgbClr val="20396D"/>
                </a:solidFill>
                <a:latin typeface="Arial"/>
                <a:ea typeface="Open Sans" charset="0"/>
                <a:cs typeface="Arial"/>
              </a:defRPr>
            </a:lvl1pPr>
            <a:lvl2pPr marL="457189" indent="0">
              <a:buNone/>
              <a:defRPr sz="1800">
                <a:solidFill>
                  <a:srgbClr val="20396D"/>
                </a:solidFill>
                <a:latin typeface="Arial"/>
                <a:ea typeface="Open Sans" charset="0"/>
                <a:cs typeface="Arial"/>
              </a:defRPr>
            </a:lvl2pPr>
            <a:lvl3pPr marL="914377" indent="0">
              <a:buNone/>
              <a:defRPr sz="1800">
                <a:solidFill>
                  <a:srgbClr val="20396D"/>
                </a:solidFill>
                <a:latin typeface="Arial"/>
                <a:ea typeface="Open Sans" charset="0"/>
                <a:cs typeface="Arial"/>
              </a:defRPr>
            </a:lvl3pPr>
            <a:lvl4pPr marL="1371566" indent="0">
              <a:buNone/>
              <a:defRPr sz="1800">
                <a:solidFill>
                  <a:srgbClr val="20396D"/>
                </a:solidFill>
                <a:latin typeface="Arial"/>
                <a:ea typeface="Open Sans" charset="0"/>
                <a:cs typeface="Arial"/>
              </a:defRPr>
            </a:lvl4pPr>
            <a:lvl5pPr marL="1828754" indent="0">
              <a:buNone/>
              <a:defRPr sz="1800">
                <a:solidFill>
                  <a:srgbClr val="20396D"/>
                </a:solidFill>
                <a:latin typeface="Arial"/>
                <a:ea typeface="Open Sans" charset="0"/>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2704729" cy="7772400"/>
          </a:xfrm>
          <a:prstGeom prst="rect">
            <a:avLst/>
          </a:prstGeom>
        </p:spPr>
      </p:pic>
      <p:sp>
        <p:nvSpPr>
          <p:cNvPr id="19" name="Picture Placeholder 18"/>
          <p:cNvSpPr>
            <a:spLocks noGrp="1" noChangeAspect="1"/>
          </p:cNvSpPr>
          <p:nvPr>
            <p:ph type="pic" sz="quarter" idx="13"/>
          </p:nvPr>
        </p:nvSpPr>
        <p:spPr>
          <a:xfrm>
            <a:off x="-5912" y="0"/>
            <a:ext cx="2704729" cy="7745035"/>
          </a:xfrm>
        </p:spPr>
        <p:txBody>
          <a:bodyPr anchor="t">
            <a:normAutofit/>
          </a:bodyPr>
          <a:lstStyle>
            <a:lvl1pPr marL="0" indent="0" algn="ctr">
              <a:lnSpc>
                <a:spcPct val="100000"/>
              </a:lnSpc>
              <a:buNone/>
              <a:defRPr sz="1800">
                <a:solidFill>
                  <a:schemeClr val="bg1"/>
                </a:solidFill>
                <a:latin typeface="Arial"/>
                <a:ea typeface="Open Sans" charset="0"/>
                <a:cs typeface="Arial"/>
              </a:defRPr>
            </a:lvl1pPr>
          </a:lstStyle>
          <a:p>
            <a:r>
              <a:rPr lang="en-US" dirty="0"/>
              <a:t>Drag picture to placeholder or click icon to add</a:t>
            </a:r>
          </a:p>
        </p:txBody>
      </p:sp>
      <p:sp>
        <p:nvSpPr>
          <p:cNvPr id="16" name="Picture Placeholder 7"/>
          <p:cNvSpPr>
            <a:spLocks noGrp="1"/>
          </p:cNvSpPr>
          <p:nvPr>
            <p:ph type="pic" sz="quarter" idx="16"/>
          </p:nvPr>
        </p:nvSpPr>
        <p:spPr>
          <a:xfrm>
            <a:off x="2788359" y="4027126"/>
            <a:ext cx="2203930" cy="3745276"/>
          </a:xfrm>
        </p:spPr>
        <p:txBody>
          <a:bodyPr anchor="t">
            <a:normAutofit/>
          </a:bodyPr>
          <a:lstStyle>
            <a:lvl1pPr marL="0" indent="0" algn="ctr">
              <a:lnSpc>
                <a:spcPct val="100000"/>
              </a:lnSpc>
              <a:buNone/>
              <a:defRPr sz="1800">
                <a:solidFill>
                  <a:schemeClr val="bg1"/>
                </a:solidFill>
                <a:latin typeface="Arial"/>
                <a:cs typeface="Arial"/>
              </a:defRPr>
            </a:lvl1pPr>
          </a:lstStyle>
          <a:p>
            <a:r>
              <a:rPr lang="en-US"/>
              <a:t>Drag picture to placeholder or click icon to add</a:t>
            </a:r>
            <a:endParaRPr lang="en-US" dirty="0"/>
          </a:p>
        </p:txBody>
      </p:sp>
      <p:sp>
        <p:nvSpPr>
          <p:cNvPr id="22" name="Picture Placeholder 7"/>
          <p:cNvSpPr>
            <a:spLocks noGrp="1"/>
          </p:cNvSpPr>
          <p:nvPr>
            <p:ph type="pic" sz="quarter" idx="17"/>
          </p:nvPr>
        </p:nvSpPr>
        <p:spPr>
          <a:xfrm>
            <a:off x="2782444" y="1"/>
            <a:ext cx="2209845" cy="3845029"/>
          </a:xfrm>
        </p:spPr>
        <p:txBody>
          <a:bodyPr anchor="t">
            <a:normAutofit/>
          </a:bodyPr>
          <a:lstStyle>
            <a:lvl1pPr marL="0" indent="0" algn="ctr">
              <a:lnSpc>
                <a:spcPct val="100000"/>
              </a:lnSpc>
              <a:buNone/>
              <a:defRPr sz="1800">
                <a:solidFill>
                  <a:schemeClr val="bg1"/>
                </a:solidFill>
              </a:defRPr>
            </a:lvl1pPr>
          </a:lstStyle>
          <a:p>
            <a:r>
              <a:rPr lang="en-US"/>
              <a:t>Drag picture to placeholder or click icon to add</a:t>
            </a:r>
            <a:endParaRPr lang="en-US" dirty="0"/>
          </a:p>
        </p:txBody>
      </p:sp>
      <p:sp>
        <p:nvSpPr>
          <p:cNvPr id="17"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502591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Grid">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681625"/>
            <a:ext cx="5398342" cy="3108959"/>
          </a:xfrm>
          <a:prstGeom prst="rect">
            <a:avLst/>
          </a:prstGeom>
        </p:spPr>
      </p:pic>
      <p:pic>
        <p:nvPicPr>
          <p:cNvPr id="33" name="Picture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90985" y="4681619"/>
            <a:ext cx="2242666" cy="3108960"/>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 y="1445090"/>
            <a:ext cx="2263140" cy="3108960"/>
          </a:xfrm>
          <a:prstGeom prst="rect">
            <a:avLst/>
          </a:prstGeom>
        </p:spPr>
      </p:pic>
      <p:sp>
        <p:nvSpPr>
          <p:cNvPr id="19" name="Picture Placeholder 18"/>
          <p:cNvSpPr>
            <a:spLocks noGrp="1" noChangeAspect="1"/>
          </p:cNvSpPr>
          <p:nvPr>
            <p:ph type="pic" sz="quarter" idx="13"/>
          </p:nvPr>
        </p:nvSpPr>
        <p:spPr>
          <a:xfrm>
            <a:off x="1" y="1438866"/>
            <a:ext cx="2263140" cy="3115188"/>
          </a:xfrm>
        </p:spPr>
        <p:txBody>
          <a:bodyPr anchor="t">
            <a:normAutofit/>
          </a:bodyPr>
          <a:lstStyle>
            <a:lvl1pPr marL="0" indent="0" algn="ctr">
              <a:lnSpc>
                <a:spcPct val="100000"/>
              </a:lnSpc>
              <a:buNone/>
              <a:defRPr sz="1800">
                <a:solidFill>
                  <a:schemeClr val="bg1"/>
                </a:solidFill>
                <a:latin typeface="Arial"/>
                <a:ea typeface="Open Sans" charset="0"/>
                <a:cs typeface="Arial"/>
              </a:defRPr>
            </a:lvl1pPr>
          </a:lstStyle>
          <a:p>
            <a:r>
              <a:rPr lang="en-US"/>
              <a:t>Drag picture to placeholder or click icon to add</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53107" y="1445096"/>
            <a:ext cx="5380544" cy="3108959"/>
          </a:xfrm>
          <a:prstGeom prst="rect">
            <a:avLst/>
          </a:prstGeom>
        </p:spPr>
      </p:pic>
      <p:sp>
        <p:nvSpPr>
          <p:cNvPr id="17" name="Picture Placeholder 18"/>
          <p:cNvSpPr>
            <a:spLocks noGrp="1" noChangeAspect="1"/>
          </p:cNvSpPr>
          <p:nvPr>
            <p:ph type="pic" sz="quarter" idx="14"/>
          </p:nvPr>
        </p:nvSpPr>
        <p:spPr>
          <a:xfrm>
            <a:off x="2353107" y="1438863"/>
            <a:ext cx="5380544" cy="3115187"/>
          </a:xfrm>
        </p:spPr>
        <p:txBody>
          <a:bodyPr anchor="t">
            <a:normAutofit/>
          </a:bodyPr>
          <a:lstStyle>
            <a:lvl1pPr marL="0" indent="0" algn="ctr">
              <a:lnSpc>
                <a:spcPct val="300000"/>
              </a:lnSpc>
              <a:buNone/>
              <a:defRPr sz="1800">
                <a:solidFill>
                  <a:schemeClr val="bg1"/>
                </a:solidFill>
                <a:latin typeface="Arial"/>
                <a:ea typeface="Open Sans" charset="0"/>
                <a:cs typeface="Arial"/>
              </a:defRPr>
            </a:lvl1pPr>
          </a:lstStyle>
          <a:p>
            <a:r>
              <a:rPr lang="en-US"/>
              <a:t>Drag picture to placeholder or click icon to add</a:t>
            </a:r>
            <a:endParaRPr lang="en-US" dirty="0"/>
          </a:p>
        </p:txBody>
      </p:sp>
      <p:sp>
        <p:nvSpPr>
          <p:cNvPr id="28" name="Title 1"/>
          <p:cNvSpPr>
            <a:spLocks noGrp="1"/>
          </p:cNvSpPr>
          <p:nvPr>
            <p:ph type="title" hasCustomPrompt="1"/>
          </p:nvPr>
        </p:nvSpPr>
        <p:spPr>
          <a:xfrm>
            <a:off x="691516" y="506576"/>
            <a:ext cx="6408184" cy="835351"/>
          </a:xfrm>
        </p:spPr>
        <p:txBody>
          <a:bodyPr anchor="t" anchorCtr="0"/>
          <a:lstStyle>
            <a:lvl1pPr>
              <a:defRPr b="1">
                <a:solidFill>
                  <a:srgbClr val="20396D"/>
                </a:solidFill>
                <a:latin typeface="Arial"/>
                <a:ea typeface="Open Sans" charset="0"/>
                <a:cs typeface="Arial"/>
              </a:defRPr>
            </a:lvl1pPr>
          </a:lstStyle>
          <a:p>
            <a:r>
              <a:rPr lang="en-US" dirty="0"/>
              <a:t>Click to edit Title</a:t>
            </a: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826292" y="1445090"/>
            <a:ext cx="2232107" cy="3108960"/>
          </a:xfrm>
          <a:prstGeom prst="rect">
            <a:avLst/>
          </a:prstGeom>
        </p:spPr>
      </p:pic>
      <p:sp>
        <p:nvSpPr>
          <p:cNvPr id="29" name="Picture Placeholder 18"/>
          <p:cNvSpPr>
            <a:spLocks noGrp="1" noChangeAspect="1"/>
          </p:cNvSpPr>
          <p:nvPr>
            <p:ph type="pic" sz="quarter" idx="19"/>
          </p:nvPr>
        </p:nvSpPr>
        <p:spPr>
          <a:xfrm>
            <a:off x="7826294" y="1438866"/>
            <a:ext cx="2216197" cy="3115188"/>
          </a:xfrm>
        </p:spPr>
        <p:txBody>
          <a:bodyPr anchor="t">
            <a:normAutofit/>
          </a:bodyPr>
          <a:lstStyle>
            <a:lvl1pPr marL="0" indent="0" algn="ctr">
              <a:lnSpc>
                <a:spcPct val="100000"/>
              </a:lnSpc>
              <a:buNone/>
              <a:defRPr sz="1800">
                <a:solidFill>
                  <a:schemeClr val="bg1"/>
                </a:solidFill>
                <a:latin typeface="Arial"/>
                <a:ea typeface="Open Sans" charset="0"/>
                <a:cs typeface="Arial"/>
              </a:defRPr>
            </a:lvl1pPr>
          </a:lstStyle>
          <a:p>
            <a:r>
              <a:rPr lang="en-US"/>
              <a:t>Drag picture to placeholder or click icon to add</a:t>
            </a:r>
            <a:endParaRPr lang="en-US" dirty="0"/>
          </a:p>
        </p:txBody>
      </p:sp>
      <p:sp>
        <p:nvSpPr>
          <p:cNvPr id="30" name="Picture Placeholder 18"/>
          <p:cNvSpPr>
            <a:spLocks noGrp="1" noChangeAspect="1"/>
          </p:cNvSpPr>
          <p:nvPr>
            <p:ph type="pic" sz="quarter" idx="20"/>
          </p:nvPr>
        </p:nvSpPr>
        <p:spPr>
          <a:xfrm>
            <a:off x="0" y="4675397"/>
            <a:ext cx="5398342" cy="3115188"/>
          </a:xfrm>
        </p:spPr>
        <p:txBody>
          <a:bodyPr anchor="t">
            <a:normAutofit/>
          </a:bodyPr>
          <a:lstStyle>
            <a:lvl1pPr marL="0" indent="0" algn="ctr">
              <a:lnSpc>
                <a:spcPct val="300000"/>
              </a:lnSpc>
              <a:buNone/>
              <a:defRPr sz="1800">
                <a:solidFill>
                  <a:schemeClr val="bg1"/>
                </a:solidFill>
                <a:latin typeface="Arial"/>
                <a:ea typeface="Open Sans" charset="0"/>
                <a:cs typeface="Arial"/>
              </a:defRPr>
            </a:lvl1pPr>
          </a:lstStyle>
          <a:p>
            <a:r>
              <a:rPr lang="en-US"/>
              <a:t>Drag picture to placeholder or click icon to add</a:t>
            </a:r>
            <a:endParaRPr lang="en-US" dirty="0"/>
          </a:p>
        </p:txBody>
      </p:sp>
      <p:sp>
        <p:nvSpPr>
          <p:cNvPr id="31" name="Picture Placeholder 18"/>
          <p:cNvSpPr>
            <a:spLocks noGrp="1" noChangeAspect="1"/>
          </p:cNvSpPr>
          <p:nvPr>
            <p:ph type="pic" sz="quarter" idx="21"/>
          </p:nvPr>
        </p:nvSpPr>
        <p:spPr>
          <a:xfrm>
            <a:off x="5490985" y="4675397"/>
            <a:ext cx="2242666" cy="3115188"/>
          </a:xfrm>
        </p:spPr>
        <p:txBody>
          <a:bodyPr anchor="t">
            <a:normAutofit/>
          </a:bodyPr>
          <a:lstStyle>
            <a:lvl1pPr marL="0" indent="0" algn="ctr">
              <a:lnSpc>
                <a:spcPct val="100000"/>
              </a:lnSpc>
              <a:buNone/>
              <a:defRPr sz="1800">
                <a:solidFill>
                  <a:schemeClr val="bg1"/>
                </a:solidFill>
                <a:latin typeface="Arial"/>
                <a:ea typeface="Open Sans" charset="0"/>
                <a:cs typeface="Arial"/>
              </a:defRPr>
            </a:lvl1pPr>
          </a:lstStyle>
          <a:p>
            <a:r>
              <a:rPr lang="en-US"/>
              <a:t>Drag picture to placeholder or click icon to add</a:t>
            </a:r>
            <a:endParaRPr lang="en-US" dirty="0"/>
          </a:p>
        </p:txBody>
      </p:sp>
      <p:pic>
        <p:nvPicPr>
          <p:cNvPr id="34" name="Picture 3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826293" y="4681619"/>
            <a:ext cx="2232108" cy="3108960"/>
          </a:xfrm>
          <a:prstGeom prst="rect">
            <a:avLst/>
          </a:prstGeom>
        </p:spPr>
      </p:pic>
      <p:sp>
        <p:nvSpPr>
          <p:cNvPr id="35" name="Picture Placeholder 18"/>
          <p:cNvSpPr>
            <a:spLocks noGrp="1" noChangeAspect="1"/>
          </p:cNvSpPr>
          <p:nvPr>
            <p:ph type="pic" sz="quarter" idx="22"/>
          </p:nvPr>
        </p:nvSpPr>
        <p:spPr>
          <a:xfrm>
            <a:off x="7826292" y="4675397"/>
            <a:ext cx="2232107" cy="3115188"/>
          </a:xfrm>
        </p:spPr>
        <p:txBody>
          <a:bodyPr anchor="t">
            <a:normAutofit/>
          </a:bodyPr>
          <a:lstStyle>
            <a:lvl1pPr marL="0" indent="0" algn="ctr">
              <a:lnSpc>
                <a:spcPct val="100000"/>
              </a:lnSpc>
              <a:buNone/>
              <a:defRPr sz="1800">
                <a:solidFill>
                  <a:schemeClr val="bg1"/>
                </a:solidFill>
                <a:latin typeface="Arial"/>
                <a:ea typeface="Open Sans" charset="0"/>
                <a:cs typeface="Arial"/>
              </a:defRPr>
            </a:lvl1pPr>
          </a:lstStyle>
          <a:p>
            <a:r>
              <a:rPr lang="en-US"/>
              <a:t>Drag picture to placeholder or click icon to add</a:t>
            </a:r>
            <a:endParaRPr lang="en-US" dirty="0"/>
          </a:p>
        </p:txBody>
      </p:sp>
      <p:pic>
        <p:nvPicPr>
          <p:cNvPr id="18" name="Picture 1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736280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gress Content">
    <p:bg>
      <p:bgRef idx="1002">
        <a:schemeClr val="bg1"/>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691516" y="506579"/>
            <a:ext cx="6408184" cy="1284231"/>
          </a:xfrm>
        </p:spPr>
        <p:txBody>
          <a:bodyPr anchor="t" anchorCtr="0">
            <a:normAutofit/>
          </a:bodyPr>
          <a:lstStyle>
            <a:lvl1pPr>
              <a:defRPr b="1">
                <a:solidFill>
                  <a:srgbClr val="20396D"/>
                </a:solidFill>
                <a:latin typeface="Arial"/>
                <a:ea typeface="Open Sans" charset="0"/>
                <a:cs typeface="Arial"/>
              </a:defRPr>
            </a:lvl1pPr>
          </a:lstStyle>
          <a:p>
            <a:r>
              <a:rPr lang="en-US" dirty="0"/>
              <a:t>Click to edit Title</a:t>
            </a:r>
          </a:p>
        </p:txBody>
      </p:sp>
      <p:sp>
        <p:nvSpPr>
          <p:cNvPr id="2" name="TextBox 1"/>
          <p:cNvSpPr txBox="1"/>
          <p:nvPr userDrawn="1"/>
        </p:nvSpPr>
        <p:spPr>
          <a:xfrm>
            <a:off x="691515" y="2957829"/>
            <a:ext cx="2620985" cy="3957253"/>
          </a:xfrm>
          <a:prstGeom prst="rect">
            <a:avLst/>
          </a:prstGeom>
          <a:noFill/>
          <a:ln>
            <a:solidFill>
              <a:schemeClr val="bg1">
                <a:lumMod val="65000"/>
              </a:schemeClr>
            </a:solidFill>
            <a:prstDash val="dash"/>
          </a:ln>
        </p:spPr>
        <p:txBody>
          <a:bodyPr wrap="square" lIns="365760" tIns="274320" rIns="365760" bIns="182880" rtlCol="0">
            <a:noAutofit/>
          </a:bodyPr>
          <a:lstStyle/>
          <a:p>
            <a:pPr>
              <a:lnSpc>
                <a:spcPct val="110000"/>
              </a:lnSpc>
            </a:pPr>
            <a:endParaRPr lang="en-US" sz="1400" dirty="0">
              <a:solidFill>
                <a:srgbClr val="20396D"/>
              </a:solidFill>
              <a:latin typeface="Open Sans" charset="0"/>
              <a:ea typeface="Open Sans" charset="0"/>
              <a:cs typeface="Open Sans" charset="0"/>
            </a:endParaRPr>
          </a:p>
        </p:txBody>
      </p:sp>
      <p:sp>
        <p:nvSpPr>
          <p:cNvPr id="12" name="TextBox 11"/>
          <p:cNvSpPr txBox="1"/>
          <p:nvPr userDrawn="1"/>
        </p:nvSpPr>
        <p:spPr>
          <a:xfrm>
            <a:off x="3718708" y="2957829"/>
            <a:ext cx="2620985" cy="3957253"/>
          </a:xfrm>
          <a:prstGeom prst="rect">
            <a:avLst/>
          </a:prstGeom>
          <a:noFill/>
          <a:ln>
            <a:solidFill>
              <a:schemeClr val="bg1">
                <a:lumMod val="65000"/>
              </a:schemeClr>
            </a:solidFill>
            <a:prstDash val="dash"/>
          </a:ln>
        </p:spPr>
        <p:txBody>
          <a:bodyPr wrap="square" lIns="365760" tIns="274320" rIns="365760" bIns="182880" rtlCol="0">
            <a:noAutofit/>
          </a:bodyPr>
          <a:lstStyle/>
          <a:p>
            <a:pPr>
              <a:lnSpc>
                <a:spcPct val="110000"/>
              </a:lnSpc>
            </a:pPr>
            <a:endParaRPr lang="en-US" sz="1800" b="0" i="0" dirty="0">
              <a:solidFill>
                <a:srgbClr val="20396D"/>
              </a:solidFill>
              <a:latin typeface="Open Sans" charset="0"/>
              <a:ea typeface="Open Sans" charset="0"/>
              <a:cs typeface="Open Sans" charset="0"/>
            </a:endParaRPr>
          </a:p>
        </p:txBody>
      </p:sp>
      <p:sp>
        <p:nvSpPr>
          <p:cNvPr id="13" name="TextBox 12"/>
          <p:cNvSpPr txBox="1"/>
          <p:nvPr userDrawn="1"/>
        </p:nvSpPr>
        <p:spPr>
          <a:xfrm>
            <a:off x="6745901" y="2957829"/>
            <a:ext cx="2620985" cy="3957253"/>
          </a:xfrm>
          <a:prstGeom prst="rect">
            <a:avLst/>
          </a:prstGeom>
          <a:noFill/>
          <a:ln>
            <a:solidFill>
              <a:schemeClr val="bg1">
                <a:lumMod val="65000"/>
              </a:schemeClr>
            </a:solidFill>
            <a:prstDash val="dash"/>
          </a:ln>
        </p:spPr>
        <p:txBody>
          <a:bodyPr wrap="square" lIns="365760" tIns="274320" rIns="365760" bIns="182880" rtlCol="0">
            <a:noAutofit/>
          </a:bodyPr>
          <a:lstStyle/>
          <a:p>
            <a:pPr>
              <a:lnSpc>
                <a:spcPct val="110000"/>
              </a:lnSpc>
            </a:pPr>
            <a:endParaRPr lang="en-US" sz="1800" dirty="0">
              <a:solidFill>
                <a:srgbClr val="20396D"/>
              </a:solidFill>
              <a:latin typeface="Arial"/>
              <a:ea typeface="Open Sans" charset="0"/>
              <a:cs typeface="Arial"/>
            </a:endParaRPr>
          </a:p>
        </p:txBody>
      </p:sp>
      <p:sp>
        <p:nvSpPr>
          <p:cNvPr id="4" name="Text Placeholder 3"/>
          <p:cNvSpPr>
            <a:spLocks noGrp="1"/>
          </p:cNvSpPr>
          <p:nvPr>
            <p:ph type="body" sz="quarter" idx="13" hasCustomPrompt="1"/>
          </p:nvPr>
        </p:nvSpPr>
        <p:spPr>
          <a:xfrm>
            <a:off x="691517" y="2091784"/>
            <a:ext cx="2620685" cy="771842"/>
          </a:xfrm>
        </p:spPr>
        <p:txBody>
          <a:bodyPr>
            <a:normAutofit/>
          </a:bodyPr>
          <a:lstStyle>
            <a:lvl1pPr marL="0" indent="0">
              <a:buNone/>
              <a:defRPr sz="3200" b="1" i="0">
                <a:solidFill>
                  <a:srgbClr val="F7A81C"/>
                </a:solidFill>
                <a:latin typeface="Arial"/>
                <a:ea typeface="Open Sans" charset="0"/>
                <a:cs typeface="Arial"/>
              </a:defRPr>
            </a:lvl1pPr>
          </a:lstStyle>
          <a:p>
            <a:pPr lvl="0"/>
            <a:r>
              <a:rPr lang="en-US" dirty="0"/>
              <a:t>Step A</a:t>
            </a:r>
          </a:p>
        </p:txBody>
      </p:sp>
      <p:sp>
        <p:nvSpPr>
          <p:cNvPr id="16" name="Text Placeholder 3"/>
          <p:cNvSpPr>
            <a:spLocks noGrp="1"/>
          </p:cNvSpPr>
          <p:nvPr>
            <p:ph type="body" sz="quarter" idx="14" hasCustomPrompt="1"/>
          </p:nvPr>
        </p:nvSpPr>
        <p:spPr>
          <a:xfrm>
            <a:off x="3719008" y="2091781"/>
            <a:ext cx="2620685" cy="771842"/>
          </a:xfrm>
        </p:spPr>
        <p:txBody>
          <a:bodyPr>
            <a:normAutofit/>
          </a:bodyPr>
          <a:lstStyle>
            <a:lvl1pPr marL="0" indent="0">
              <a:buNone/>
              <a:defRPr sz="3200" b="1" i="0">
                <a:solidFill>
                  <a:srgbClr val="F7A81C"/>
                </a:solidFill>
                <a:latin typeface="Arial"/>
                <a:ea typeface="Open Sans" charset="0"/>
                <a:cs typeface="Arial"/>
              </a:defRPr>
            </a:lvl1pPr>
          </a:lstStyle>
          <a:p>
            <a:pPr lvl="0"/>
            <a:r>
              <a:rPr lang="en-US" dirty="0"/>
              <a:t>Step B</a:t>
            </a:r>
          </a:p>
        </p:txBody>
      </p:sp>
      <p:sp>
        <p:nvSpPr>
          <p:cNvPr id="17" name="Text Placeholder 3"/>
          <p:cNvSpPr>
            <a:spLocks noGrp="1"/>
          </p:cNvSpPr>
          <p:nvPr>
            <p:ph type="body" sz="quarter" idx="15" hasCustomPrompt="1"/>
          </p:nvPr>
        </p:nvSpPr>
        <p:spPr>
          <a:xfrm>
            <a:off x="6746202" y="2091780"/>
            <a:ext cx="2620685" cy="771842"/>
          </a:xfrm>
        </p:spPr>
        <p:txBody>
          <a:bodyPr>
            <a:normAutofit/>
          </a:bodyPr>
          <a:lstStyle>
            <a:lvl1pPr marL="0" indent="0">
              <a:buNone/>
              <a:defRPr sz="3200" b="1" i="0">
                <a:solidFill>
                  <a:srgbClr val="F7A81C"/>
                </a:solidFill>
                <a:latin typeface="Arial"/>
                <a:ea typeface="Open Sans" charset="0"/>
                <a:cs typeface="Arial"/>
              </a:defRPr>
            </a:lvl1pPr>
          </a:lstStyle>
          <a:p>
            <a:pPr lvl="0"/>
            <a:r>
              <a:rPr lang="en-US" dirty="0"/>
              <a:t>Step C</a:t>
            </a:r>
          </a:p>
        </p:txBody>
      </p:sp>
      <p:sp>
        <p:nvSpPr>
          <p:cNvPr id="34" name="Text Placeholder 3"/>
          <p:cNvSpPr>
            <a:spLocks noGrp="1"/>
          </p:cNvSpPr>
          <p:nvPr>
            <p:ph type="body" sz="quarter" idx="16" hasCustomPrompt="1"/>
          </p:nvPr>
        </p:nvSpPr>
        <p:spPr>
          <a:xfrm>
            <a:off x="981835" y="3245615"/>
            <a:ext cx="2057814" cy="3443361"/>
          </a:xfrm>
        </p:spPr>
        <p:txBody>
          <a:bodyPr>
            <a:normAutofit/>
          </a:bodyPr>
          <a:lstStyle>
            <a:lvl1pPr marL="0" indent="0">
              <a:buNone/>
              <a:defRPr sz="1800" b="0" i="0">
                <a:solidFill>
                  <a:srgbClr val="20396D"/>
                </a:solidFill>
                <a:latin typeface="Arial"/>
                <a:ea typeface="Open Sans" charset="0"/>
                <a:cs typeface="Arial"/>
              </a:defRPr>
            </a:lvl1pPr>
          </a:lstStyle>
          <a:p>
            <a:pPr lvl="0"/>
            <a:r>
              <a:rPr lang="en-US" dirty="0"/>
              <a:t>Word count: 38</a:t>
            </a:r>
          </a:p>
        </p:txBody>
      </p:sp>
      <p:sp>
        <p:nvSpPr>
          <p:cNvPr id="35" name="Text Placeholder 3"/>
          <p:cNvSpPr>
            <a:spLocks noGrp="1"/>
          </p:cNvSpPr>
          <p:nvPr>
            <p:ph type="body" sz="quarter" idx="17" hasCustomPrompt="1"/>
          </p:nvPr>
        </p:nvSpPr>
        <p:spPr>
          <a:xfrm>
            <a:off x="4009328" y="3245614"/>
            <a:ext cx="2057814" cy="3443361"/>
          </a:xfrm>
        </p:spPr>
        <p:txBody>
          <a:bodyPr>
            <a:normAutofit/>
          </a:bodyPr>
          <a:lstStyle>
            <a:lvl1pPr marL="0" indent="0">
              <a:buNone/>
              <a:defRPr sz="1800" b="0" i="0">
                <a:solidFill>
                  <a:srgbClr val="20396D"/>
                </a:solidFill>
                <a:latin typeface="Arial"/>
                <a:ea typeface="Open Sans" charset="0"/>
                <a:cs typeface="Arial"/>
              </a:defRPr>
            </a:lvl1pPr>
          </a:lstStyle>
          <a:p>
            <a:pPr lvl="0"/>
            <a:r>
              <a:rPr lang="en-US" dirty="0"/>
              <a:t>Word count: 38</a:t>
            </a:r>
          </a:p>
        </p:txBody>
      </p:sp>
      <p:sp>
        <p:nvSpPr>
          <p:cNvPr id="36" name="Text Placeholder 3"/>
          <p:cNvSpPr>
            <a:spLocks noGrp="1"/>
          </p:cNvSpPr>
          <p:nvPr>
            <p:ph type="body" sz="quarter" idx="18" hasCustomPrompt="1"/>
          </p:nvPr>
        </p:nvSpPr>
        <p:spPr>
          <a:xfrm>
            <a:off x="7036520" y="3245613"/>
            <a:ext cx="2057814" cy="3443361"/>
          </a:xfrm>
        </p:spPr>
        <p:txBody>
          <a:bodyPr>
            <a:normAutofit/>
          </a:bodyPr>
          <a:lstStyle>
            <a:lvl1pPr marL="0" indent="0">
              <a:buNone/>
              <a:defRPr sz="1800" b="0" i="0">
                <a:solidFill>
                  <a:srgbClr val="20396D"/>
                </a:solidFill>
                <a:latin typeface="Arial"/>
                <a:ea typeface="Open Sans" charset="0"/>
                <a:cs typeface="Arial"/>
              </a:defRPr>
            </a:lvl1pPr>
          </a:lstStyle>
          <a:p>
            <a:pPr lvl="0"/>
            <a:r>
              <a:rPr lang="en-US" dirty="0"/>
              <a:t>Word count: 38</a:t>
            </a:r>
          </a:p>
        </p:txBody>
      </p:sp>
      <p:sp>
        <p:nvSpPr>
          <p:cNvPr id="22"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24" name="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grpSp>
        <p:nvGrpSpPr>
          <p:cNvPr id="27" name="Group 26"/>
          <p:cNvGrpSpPr/>
          <p:nvPr userDrawn="1"/>
        </p:nvGrpSpPr>
        <p:grpSpPr>
          <a:xfrm>
            <a:off x="3131581" y="4553118"/>
            <a:ext cx="781396" cy="781396"/>
            <a:chOff x="3870640" y="4031673"/>
            <a:chExt cx="781396" cy="781396"/>
          </a:xfrm>
        </p:grpSpPr>
        <p:sp>
          <p:nvSpPr>
            <p:cNvPr id="28" name="Oval 27"/>
            <p:cNvSpPr/>
            <p:nvPr userDrawn="1"/>
          </p:nvSpPr>
          <p:spPr>
            <a:xfrm>
              <a:off x="3870640" y="4031673"/>
              <a:ext cx="781396" cy="781396"/>
            </a:xfrm>
            <a:prstGeom prst="ellipse">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ight Arrow 28"/>
            <p:cNvSpPr/>
            <p:nvPr userDrawn="1"/>
          </p:nvSpPr>
          <p:spPr>
            <a:xfrm>
              <a:off x="4014970" y="4231178"/>
              <a:ext cx="492736" cy="382386"/>
            </a:xfrm>
            <a:prstGeom prst="rightArrow">
              <a:avLst/>
            </a:prstGeom>
            <a:solidFill>
              <a:srgbClr val="F7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0" name="Group 29"/>
          <p:cNvGrpSpPr/>
          <p:nvPr userDrawn="1"/>
        </p:nvGrpSpPr>
        <p:grpSpPr>
          <a:xfrm>
            <a:off x="6156340" y="4553118"/>
            <a:ext cx="781396" cy="781396"/>
            <a:chOff x="3870640" y="4031673"/>
            <a:chExt cx="781396" cy="781396"/>
          </a:xfrm>
        </p:grpSpPr>
        <p:sp>
          <p:nvSpPr>
            <p:cNvPr id="31" name="Oval 30"/>
            <p:cNvSpPr/>
            <p:nvPr userDrawn="1"/>
          </p:nvSpPr>
          <p:spPr>
            <a:xfrm>
              <a:off x="3870640" y="4031673"/>
              <a:ext cx="781396" cy="781396"/>
            </a:xfrm>
            <a:prstGeom prst="ellipse">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ight Arrow 31"/>
            <p:cNvSpPr/>
            <p:nvPr userDrawn="1"/>
          </p:nvSpPr>
          <p:spPr>
            <a:xfrm>
              <a:off x="4014970" y="4231178"/>
              <a:ext cx="492736" cy="382386"/>
            </a:xfrm>
            <a:prstGeom prst="rightArrow">
              <a:avLst/>
            </a:prstGeom>
            <a:solidFill>
              <a:srgbClr val="F7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192848412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cxnSp>
        <p:nvCxnSpPr>
          <p:cNvPr id="8" name="Straight Connector 7"/>
          <p:cNvCxnSpPr/>
          <p:nvPr userDrawn="1"/>
        </p:nvCxnSpPr>
        <p:spPr>
          <a:xfrm flipV="1">
            <a:off x="1363078" y="3575325"/>
            <a:ext cx="505539" cy="1799"/>
          </a:xfrm>
          <a:prstGeom prst="line">
            <a:avLst/>
          </a:prstGeom>
          <a:ln>
            <a:solidFill>
              <a:srgbClr val="F6A81E"/>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hasCustomPrompt="1"/>
          </p:nvPr>
        </p:nvSpPr>
        <p:spPr>
          <a:xfrm>
            <a:off x="691516" y="506579"/>
            <a:ext cx="6408184" cy="1284231"/>
          </a:xfrm>
        </p:spPr>
        <p:txBody>
          <a:bodyPr anchor="t" anchorCtr="0">
            <a:normAutofit/>
          </a:bodyPr>
          <a:lstStyle>
            <a:lvl1pPr>
              <a:defRPr b="1">
                <a:solidFill>
                  <a:srgbClr val="20396D"/>
                </a:solidFill>
                <a:latin typeface="Arial"/>
                <a:ea typeface="Open Sans" charset="0"/>
                <a:cs typeface="Arial"/>
              </a:defRPr>
            </a:lvl1pPr>
          </a:lstStyle>
          <a:p>
            <a:r>
              <a:rPr lang="en-US" dirty="0"/>
              <a:t>Click to edit Title</a:t>
            </a:r>
          </a:p>
        </p:txBody>
      </p:sp>
      <p:sp>
        <p:nvSpPr>
          <p:cNvPr id="24" name="Text Placeholder 3"/>
          <p:cNvSpPr>
            <a:spLocks noGrp="1"/>
          </p:cNvSpPr>
          <p:nvPr>
            <p:ph type="body" sz="quarter" idx="13" hasCustomPrompt="1"/>
          </p:nvPr>
        </p:nvSpPr>
        <p:spPr>
          <a:xfrm>
            <a:off x="691517" y="2091784"/>
            <a:ext cx="1848661" cy="618980"/>
          </a:xfrm>
        </p:spPr>
        <p:txBody>
          <a:bodyPr>
            <a:normAutofit/>
          </a:bodyPr>
          <a:lstStyle>
            <a:lvl1pPr marL="0" indent="0" algn="ctr">
              <a:buNone/>
              <a:defRPr sz="3200" b="1" i="0">
                <a:solidFill>
                  <a:srgbClr val="F7A81C"/>
                </a:solidFill>
                <a:latin typeface="Arial"/>
                <a:ea typeface="Open Sans" charset="0"/>
                <a:cs typeface="Arial"/>
              </a:defRPr>
            </a:lvl1pPr>
          </a:lstStyle>
          <a:p>
            <a:pPr lvl="0"/>
            <a:r>
              <a:rPr lang="en-US" dirty="0"/>
              <a:t>Title</a:t>
            </a:r>
          </a:p>
        </p:txBody>
      </p:sp>
      <p:sp>
        <p:nvSpPr>
          <p:cNvPr id="29" name="Text Placeholder 3"/>
          <p:cNvSpPr>
            <a:spLocks noGrp="1"/>
          </p:cNvSpPr>
          <p:nvPr>
            <p:ph type="body" sz="quarter" idx="17" hasCustomPrompt="1"/>
          </p:nvPr>
        </p:nvSpPr>
        <p:spPr>
          <a:xfrm>
            <a:off x="691517" y="2932869"/>
            <a:ext cx="1848661" cy="357436"/>
          </a:xfrm>
        </p:spPr>
        <p:txBody>
          <a:bodyPr>
            <a:normAutofit/>
          </a:bodyPr>
          <a:lstStyle>
            <a:lvl1pPr marL="0" indent="0" algn="ctr">
              <a:buNone/>
              <a:defRPr sz="1800" b="0" i="0" baseline="0">
                <a:solidFill>
                  <a:srgbClr val="20396D"/>
                </a:solidFill>
                <a:latin typeface="Arial"/>
                <a:ea typeface="Open Sans" charset="0"/>
                <a:cs typeface="Arial"/>
              </a:defRPr>
            </a:lvl1pPr>
          </a:lstStyle>
          <a:p>
            <a:pPr lvl="0"/>
            <a:r>
              <a:rPr lang="en-US" dirty="0"/>
              <a:t>Service 1</a:t>
            </a:r>
          </a:p>
        </p:txBody>
      </p:sp>
      <p:cxnSp>
        <p:nvCxnSpPr>
          <p:cNvPr id="31" name="Straight Connector 30"/>
          <p:cNvCxnSpPr/>
          <p:nvPr userDrawn="1"/>
        </p:nvCxnSpPr>
        <p:spPr>
          <a:xfrm flipV="1">
            <a:off x="3635126" y="3575325"/>
            <a:ext cx="505539" cy="1799"/>
          </a:xfrm>
          <a:prstGeom prst="line">
            <a:avLst/>
          </a:prstGeom>
          <a:ln>
            <a:solidFill>
              <a:srgbClr val="F6A81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V="1">
            <a:off x="5908488" y="3575325"/>
            <a:ext cx="505539" cy="1799"/>
          </a:xfrm>
          <a:prstGeom prst="line">
            <a:avLst/>
          </a:prstGeom>
          <a:ln>
            <a:solidFill>
              <a:srgbClr val="F6A81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V="1">
            <a:off x="8189785" y="3575325"/>
            <a:ext cx="505539" cy="1799"/>
          </a:xfrm>
          <a:prstGeom prst="line">
            <a:avLst/>
          </a:prstGeom>
          <a:ln>
            <a:solidFill>
              <a:srgbClr val="F6A81E"/>
            </a:solidFill>
          </a:ln>
        </p:spPr>
        <p:style>
          <a:lnRef idx="1">
            <a:schemeClr val="accent1"/>
          </a:lnRef>
          <a:fillRef idx="0">
            <a:schemeClr val="accent1"/>
          </a:fillRef>
          <a:effectRef idx="0">
            <a:schemeClr val="accent1"/>
          </a:effectRef>
          <a:fontRef idx="minor">
            <a:schemeClr val="tx1"/>
          </a:fontRef>
        </p:style>
      </p:cxnSp>
      <p:sp>
        <p:nvSpPr>
          <p:cNvPr id="37" name="Text Placeholder 3"/>
          <p:cNvSpPr>
            <a:spLocks noGrp="1"/>
          </p:cNvSpPr>
          <p:nvPr>
            <p:ph type="body" sz="quarter" idx="21" hasCustomPrompt="1"/>
          </p:nvPr>
        </p:nvSpPr>
        <p:spPr>
          <a:xfrm>
            <a:off x="691517" y="3886204"/>
            <a:ext cx="1848661" cy="2974824"/>
          </a:xfrm>
        </p:spPr>
        <p:txBody>
          <a:bodyPr>
            <a:normAutofit/>
          </a:bodyPr>
          <a:lstStyle>
            <a:lvl1pPr marL="0" indent="0" algn="ctr">
              <a:buNone/>
              <a:defRPr sz="1600" b="0" i="0" baseline="0">
                <a:solidFill>
                  <a:srgbClr val="20396D"/>
                </a:solidFill>
                <a:latin typeface="Arial"/>
                <a:ea typeface="Open Sans" charset="0"/>
                <a:cs typeface="Arial"/>
              </a:defRPr>
            </a:lvl1pPr>
          </a:lstStyle>
          <a:p>
            <a:pPr lvl="0"/>
            <a:r>
              <a:rPr lang="en-US" dirty="0"/>
              <a:t>Word count: 28</a:t>
            </a:r>
          </a:p>
        </p:txBody>
      </p:sp>
      <p:sp>
        <p:nvSpPr>
          <p:cNvPr id="30"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
        <p:nvSpPr>
          <p:cNvPr id="38" name="Text Placeholder 3"/>
          <p:cNvSpPr>
            <a:spLocks noGrp="1"/>
          </p:cNvSpPr>
          <p:nvPr>
            <p:ph type="body" sz="quarter" idx="22" hasCustomPrompt="1"/>
          </p:nvPr>
        </p:nvSpPr>
        <p:spPr>
          <a:xfrm>
            <a:off x="2963565" y="2091784"/>
            <a:ext cx="1848661" cy="618980"/>
          </a:xfrm>
        </p:spPr>
        <p:txBody>
          <a:bodyPr>
            <a:normAutofit/>
          </a:bodyPr>
          <a:lstStyle>
            <a:lvl1pPr marL="0" indent="0" algn="ctr">
              <a:buNone/>
              <a:defRPr sz="3200" b="1" i="0">
                <a:solidFill>
                  <a:srgbClr val="F7A81C"/>
                </a:solidFill>
                <a:latin typeface="Arial"/>
                <a:ea typeface="Open Sans" charset="0"/>
                <a:cs typeface="Arial"/>
              </a:defRPr>
            </a:lvl1pPr>
          </a:lstStyle>
          <a:p>
            <a:pPr lvl="0"/>
            <a:r>
              <a:rPr lang="en-US" dirty="0"/>
              <a:t>Title</a:t>
            </a:r>
          </a:p>
        </p:txBody>
      </p:sp>
      <p:sp>
        <p:nvSpPr>
          <p:cNvPr id="39" name="Text Placeholder 3"/>
          <p:cNvSpPr>
            <a:spLocks noGrp="1"/>
          </p:cNvSpPr>
          <p:nvPr>
            <p:ph type="body" sz="quarter" idx="23" hasCustomPrompt="1"/>
          </p:nvPr>
        </p:nvSpPr>
        <p:spPr>
          <a:xfrm>
            <a:off x="2963565" y="2932869"/>
            <a:ext cx="1848661" cy="357436"/>
          </a:xfrm>
        </p:spPr>
        <p:txBody>
          <a:bodyPr>
            <a:normAutofit/>
          </a:bodyPr>
          <a:lstStyle>
            <a:lvl1pPr marL="0" indent="0" algn="ctr">
              <a:buNone/>
              <a:defRPr sz="1800" b="0" i="0" baseline="0">
                <a:solidFill>
                  <a:srgbClr val="20396D"/>
                </a:solidFill>
                <a:latin typeface="Arial"/>
                <a:ea typeface="Open Sans" charset="0"/>
                <a:cs typeface="Arial"/>
              </a:defRPr>
            </a:lvl1pPr>
          </a:lstStyle>
          <a:p>
            <a:pPr lvl="0"/>
            <a:r>
              <a:rPr lang="en-US" dirty="0"/>
              <a:t>Service 2</a:t>
            </a:r>
          </a:p>
        </p:txBody>
      </p:sp>
      <p:sp>
        <p:nvSpPr>
          <p:cNvPr id="43" name="Text Placeholder 3"/>
          <p:cNvSpPr>
            <a:spLocks noGrp="1"/>
          </p:cNvSpPr>
          <p:nvPr>
            <p:ph type="body" sz="quarter" idx="24" hasCustomPrompt="1"/>
          </p:nvPr>
        </p:nvSpPr>
        <p:spPr>
          <a:xfrm>
            <a:off x="2963565" y="3886204"/>
            <a:ext cx="1848661" cy="2974824"/>
          </a:xfrm>
        </p:spPr>
        <p:txBody>
          <a:bodyPr>
            <a:normAutofit/>
          </a:bodyPr>
          <a:lstStyle>
            <a:lvl1pPr marL="0" indent="0" algn="ctr">
              <a:buNone/>
              <a:defRPr sz="1600" b="0" i="0" baseline="0">
                <a:solidFill>
                  <a:srgbClr val="20396D"/>
                </a:solidFill>
                <a:latin typeface="Arial"/>
                <a:ea typeface="Open Sans" charset="0"/>
                <a:cs typeface="Arial"/>
              </a:defRPr>
            </a:lvl1pPr>
          </a:lstStyle>
          <a:p>
            <a:pPr lvl="0"/>
            <a:r>
              <a:rPr lang="en-US" dirty="0"/>
              <a:t>Word count: 28</a:t>
            </a:r>
          </a:p>
        </p:txBody>
      </p:sp>
      <p:sp>
        <p:nvSpPr>
          <p:cNvPr id="44" name="Text Placeholder 3"/>
          <p:cNvSpPr>
            <a:spLocks noGrp="1"/>
          </p:cNvSpPr>
          <p:nvPr>
            <p:ph type="body" sz="quarter" idx="25" hasCustomPrompt="1"/>
          </p:nvPr>
        </p:nvSpPr>
        <p:spPr>
          <a:xfrm>
            <a:off x="5236927" y="2091784"/>
            <a:ext cx="1848661" cy="618980"/>
          </a:xfrm>
        </p:spPr>
        <p:txBody>
          <a:bodyPr>
            <a:normAutofit/>
          </a:bodyPr>
          <a:lstStyle>
            <a:lvl1pPr marL="0" indent="0" algn="ctr">
              <a:buNone/>
              <a:defRPr sz="3200" b="1" i="0">
                <a:solidFill>
                  <a:srgbClr val="F7A81C"/>
                </a:solidFill>
                <a:latin typeface="Arial"/>
                <a:ea typeface="Open Sans" charset="0"/>
                <a:cs typeface="Arial"/>
              </a:defRPr>
            </a:lvl1pPr>
          </a:lstStyle>
          <a:p>
            <a:pPr lvl="0"/>
            <a:r>
              <a:rPr lang="en-US" dirty="0"/>
              <a:t>Title</a:t>
            </a:r>
          </a:p>
        </p:txBody>
      </p:sp>
      <p:sp>
        <p:nvSpPr>
          <p:cNvPr id="45" name="Text Placeholder 3"/>
          <p:cNvSpPr>
            <a:spLocks noGrp="1"/>
          </p:cNvSpPr>
          <p:nvPr>
            <p:ph type="body" sz="quarter" idx="26" hasCustomPrompt="1"/>
          </p:nvPr>
        </p:nvSpPr>
        <p:spPr>
          <a:xfrm>
            <a:off x="5236927" y="2932869"/>
            <a:ext cx="1848661" cy="357436"/>
          </a:xfrm>
        </p:spPr>
        <p:txBody>
          <a:bodyPr>
            <a:normAutofit/>
          </a:bodyPr>
          <a:lstStyle>
            <a:lvl1pPr marL="0" indent="0" algn="ctr">
              <a:buNone/>
              <a:defRPr sz="1800" b="0" i="0" baseline="0">
                <a:solidFill>
                  <a:srgbClr val="20396D"/>
                </a:solidFill>
                <a:latin typeface="Arial"/>
                <a:ea typeface="Open Sans" charset="0"/>
                <a:cs typeface="Arial"/>
              </a:defRPr>
            </a:lvl1pPr>
          </a:lstStyle>
          <a:p>
            <a:pPr lvl="0"/>
            <a:r>
              <a:rPr lang="en-US" dirty="0"/>
              <a:t>Service 3</a:t>
            </a:r>
          </a:p>
        </p:txBody>
      </p:sp>
      <p:sp>
        <p:nvSpPr>
          <p:cNvPr id="46" name="Text Placeholder 3"/>
          <p:cNvSpPr>
            <a:spLocks noGrp="1"/>
          </p:cNvSpPr>
          <p:nvPr>
            <p:ph type="body" sz="quarter" idx="27" hasCustomPrompt="1"/>
          </p:nvPr>
        </p:nvSpPr>
        <p:spPr>
          <a:xfrm>
            <a:off x="5236927" y="3886204"/>
            <a:ext cx="1848661" cy="2974824"/>
          </a:xfrm>
        </p:spPr>
        <p:txBody>
          <a:bodyPr>
            <a:normAutofit/>
          </a:bodyPr>
          <a:lstStyle>
            <a:lvl1pPr marL="0" indent="0" algn="ctr">
              <a:buNone/>
              <a:defRPr sz="1600" b="0" i="0" baseline="0">
                <a:solidFill>
                  <a:srgbClr val="20396D"/>
                </a:solidFill>
                <a:latin typeface="Arial"/>
                <a:ea typeface="Open Sans" charset="0"/>
                <a:cs typeface="Arial"/>
              </a:defRPr>
            </a:lvl1pPr>
          </a:lstStyle>
          <a:p>
            <a:pPr lvl="0"/>
            <a:r>
              <a:rPr lang="en-US" dirty="0"/>
              <a:t>Word count: 28</a:t>
            </a:r>
          </a:p>
        </p:txBody>
      </p:sp>
      <p:sp>
        <p:nvSpPr>
          <p:cNvPr id="47" name="Text Placeholder 3"/>
          <p:cNvSpPr>
            <a:spLocks noGrp="1"/>
          </p:cNvSpPr>
          <p:nvPr>
            <p:ph type="body" sz="quarter" idx="28" hasCustomPrompt="1"/>
          </p:nvPr>
        </p:nvSpPr>
        <p:spPr>
          <a:xfrm>
            <a:off x="7518224" y="2091784"/>
            <a:ext cx="1848661" cy="618980"/>
          </a:xfrm>
        </p:spPr>
        <p:txBody>
          <a:bodyPr>
            <a:normAutofit/>
          </a:bodyPr>
          <a:lstStyle>
            <a:lvl1pPr marL="0" indent="0" algn="ctr">
              <a:buNone/>
              <a:defRPr sz="3200" b="1" i="0">
                <a:solidFill>
                  <a:srgbClr val="F7A81C"/>
                </a:solidFill>
                <a:latin typeface="Arial"/>
                <a:ea typeface="Open Sans" charset="0"/>
                <a:cs typeface="Arial"/>
              </a:defRPr>
            </a:lvl1pPr>
          </a:lstStyle>
          <a:p>
            <a:pPr lvl="0"/>
            <a:r>
              <a:rPr lang="en-US" dirty="0"/>
              <a:t>Title</a:t>
            </a:r>
          </a:p>
        </p:txBody>
      </p:sp>
      <p:sp>
        <p:nvSpPr>
          <p:cNvPr id="48" name="Text Placeholder 3"/>
          <p:cNvSpPr>
            <a:spLocks noGrp="1"/>
          </p:cNvSpPr>
          <p:nvPr>
            <p:ph type="body" sz="quarter" idx="29" hasCustomPrompt="1"/>
          </p:nvPr>
        </p:nvSpPr>
        <p:spPr>
          <a:xfrm>
            <a:off x="7518224" y="2932869"/>
            <a:ext cx="1848661" cy="357436"/>
          </a:xfrm>
        </p:spPr>
        <p:txBody>
          <a:bodyPr>
            <a:normAutofit/>
          </a:bodyPr>
          <a:lstStyle>
            <a:lvl1pPr marL="0" indent="0" algn="ctr">
              <a:buNone/>
              <a:defRPr sz="1800" b="0" i="0" baseline="0">
                <a:solidFill>
                  <a:srgbClr val="20396D"/>
                </a:solidFill>
                <a:latin typeface="Arial"/>
                <a:ea typeface="Open Sans" charset="0"/>
                <a:cs typeface="Arial"/>
              </a:defRPr>
            </a:lvl1pPr>
          </a:lstStyle>
          <a:p>
            <a:pPr lvl="0"/>
            <a:r>
              <a:rPr lang="en-US" dirty="0"/>
              <a:t>Service 4</a:t>
            </a:r>
          </a:p>
        </p:txBody>
      </p:sp>
      <p:sp>
        <p:nvSpPr>
          <p:cNvPr id="49" name="Text Placeholder 3"/>
          <p:cNvSpPr>
            <a:spLocks noGrp="1"/>
          </p:cNvSpPr>
          <p:nvPr>
            <p:ph type="body" sz="quarter" idx="30" hasCustomPrompt="1"/>
          </p:nvPr>
        </p:nvSpPr>
        <p:spPr>
          <a:xfrm>
            <a:off x="7518224" y="3886204"/>
            <a:ext cx="1848661" cy="2974824"/>
          </a:xfrm>
        </p:spPr>
        <p:txBody>
          <a:bodyPr>
            <a:normAutofit/>
          </a:bodyPr>
          <a:lstStyle>
            <a:lvl1pPr marL="0" indent="0" algn="ctr">
              <a:buNone/>
              <a:defRPr sz="1600" b="0" i="0" baseline="0">
                <a:solidFill>
                  <a:srgbClr val="20396D"/>
                </a:solidFill>
                <a:latin typeface="Arial"/>
                <a:ea typeface="Open Sans" charset="0"/>
                <a:cs typeface="Arial"/>
              </a:defRPr>
            </a:lvl1pPr>
          </a:lstStyle>
          <a:p>
            <a:pPr lvl="0"/>
            <a:r>
              <a:rPr lang="en-US" dirty="0"/>
              <a:t>Word count: 28</a:t>
            </a:r>
          </a:p>
        </p:txBody>
      </p:sp>
    </p:spTree>
    <p:extLst>
      <p:ext uri="{BB962C8B-B14F-4D97-AF65-F5344CB8AC3E}">
        <p14:creationId xmlns:p14="http://schemas.microsoft.com/office/powerpoint/2010/main" val="905876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91516" y="506579"/>
            <a:ext cx="6319589" cy="1284231"/>
          </a:xfrm>
        </p:spPr>
        <p:txBody>
          <a:bodyPr anchor="t" anchorCtr="0"/>
          <a:lstStyle>
            <a:lvl1pPr>
              <a:defRPr b="1">
                <a:solidFill>
                  <a:srgbClr val="20396D"/>
                </a:solidFill>
                <a:latin typeface="Arial"/>
                <a:ea typeface="Open Sans" charset="0"/>
                <a:cs typeface="Arial"/>
              </a:defRPr>
            </a:lvl1pPr>
          </a:lstStyle>
          <a:p>
            <a:r>
              <a:rPr lang="en-US" dirty="0"/>
              <a:t>Click to edit Title</a:t>
            </a:r>
          </a:p>
        </p:txBody>
      </p:sp>
      <p:sp>
        <p:nvSpPr>
          <p:cNvPr id="15" name="Text Placeholder 3"/>
          <p:cNvSpPr>
            <a:spLocks noGrp="1"/>
          </p:cNvSpPr>
          <p:nvPr>
            <p:ph type="body" sz="quarter" idx="16" hasCustomPrompt="1"/>
          </p:nvPr>
        </p:nvSpPr>
        <p:spPr>
          <a:xfrm>
            <a:off x="5029202" y="2091780"/>
            <a:ext cx="4337684" cy="618980"/>
          </a:xfrm>
        </p:spPr>
        <p:txBody>
          <a:bodyPr>
            <a:normAutofit/>
          </a:bodyPr>
          <a:lstStyle>
            <a:lvl1pPr marL="0" indent="0" algn="l">
              <a:buNone/>
              <a:defRPr sz="3200" b="1" i="0">
                <a:solidFill>
                  <a:srgbClr val="F7A81C"/>
                </a:solidFill>
                <a:latin typeface="Arial"/>
                <a:ea typeface="Open Sans" charset="0"/>
                <a:cs typeface="Arial"/>
              </a:defRPr>
            </a:lvl1pPr>
          </a:lstStyle>
          <a:p>
            <a:pPr lvl="0"/>
            <a:r>
              <a:rPr lang="en-US" dirty="0"/>
              <a:t>Subtitle</a:t>
            </a:r>
          </a:p>
        </p:txBody>
      </p:sp>
      <p:sp>
        <p:nvSpPr>
          <p:cNvPr id="28" name="Text Placeholder 24"/>
          <p:cNvSpPr>
            <a:spLocks noGrp="1"/>
          </p:cNvSpPr>
          <p:nvPr>
            <p:ph type="body" sz="quarter" idx="14"/>
          </p:nvPr>
        </p:nvSpPr>
        <p:spPr>
          <a:xfrm>
            <a:off x="5029201" y="3165292"/>
            <a:ext cx="4337685" cy="3490089"/>
          </a:xfrm>
        </p:spPr>
        <p:txBody>
          <a:bodyPr>
            <a:normAutofit/>
          </a:bodyPr>
          <a:lstStyle>
            <a:lvl1pPr marL="0" indent="0">
              <a:buNone/>
              <a:defRPr sz="1800">
                <a:solidFill>
                  <a:srgbClr val="20396D"/>
                </a:solidFill>
                <a:latin typeface="Arial"/>
                <a:ea typeface="Open Sans" charset="0"/>
                <a:cs typeface="Arial"/>
              </a:defRPr>
            </a:lvl1pPr>
            <a:lvl2pPr marL="457189" indent="0">
              <a:buNone/>
              <a:defRPr sz="1800">
                <a:solidFill>
                  <a:srgbClr val="20396D"/>
                </a:solidFill>
                <a:latin typeface="Arial"/>
                <a:ea typeface="Open Sans" charset="0"/>
                <a:cs typeface="Arial"/>
              </a:defRPr>
            </a:lvl2pPr>
            <a:lvl3pPr marL="914377" indent="0">
              <a:buNone/>
              <a:defRPr sz="1800">
                <a:solidFill>
                  <a:srgbClr val="20396D"/>
                </a:solidFill>
                <a:latin typeface="Arial"/>
                <a:ea typeface="Open Sans" charset="0"/>
                <a:cs typeface="Arial"/>
              </a:defRPr>
            </a:lvl3pPr>
            <a:lvl4pPr marL="1371566" indent="0">
              <a:buNone/>
              <a:defRPr sz="1800">
                <a:solidFill>
                  <a:srgbClr val="20396D"/>
                </a:solidFill>
                <a:latin typeface="Arial"/>
                <a:ea typeface="Open Sans" charset="0"/>
                <a:cs typeface="Arial"/>
              </a:defRPr>
            </a:lvl4pPr>
            <a:lvl5pPr marL="1828754" indent="0">
              <a:buNone/>
              <a:defRPr sz="1800">
                <a:solidFill>
                  <a:srgbClr val="20396D"/>
                </a:solidFill>
                <a:latin typeface="Arial"/>
                <a:ea typeface="Open Sans" charset="0"/>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hart Placeholder 2"/>
          <p:cNvSpPr>
            <a:spLocks noGrp="1"/>
          </p:cNvSpPr>
          <p:nvPr>
            <p:ph type="chart" sz="quarter" idx="17" hasCustomPrompt="1"/>
          </p:nvPr>
        </p:nvSpPr>
        <p:spPr>
          <a:xfrm>
            <a:off x="691516" y="2092431"/>
            <a:ext cx="3957876" cy="4562687"/>
          </a:xfrm>
          <a:noFill/>
        </p:spPr>
        <p:txBody>
          <a:bodyPr anchor="t"/>
          <a:lstStyle>
            <a:lvl1pPr marL="0" indent="0" algn="ctr">
              <a:buNone/>
              <a:defRPr baseline="0">
                <a:solidFill>
                  <a:srgbClr val="20396D"/>
                </a:solidFill>
                <a:latin typeface="Open Sans" charset="0"/>
                <a:ea typeface="Open Sans" charset="0"/>
                <a:cs typeface="Open Sans" charset="0"/>
              </a:defRPr>
            </a:lvl1pPr>
          </a:lstStyle>
          <a:p>
            <a:r>
              <a:rPr lang="en-US" dirty="0"/>
              <a:t>Insert Pie Chart Here</a:t>
            </a:r>
          </a:p>
        </p:txBody>
      </p:sp>
      <p:graphicFrame>
        <p:nvGraphicFramePr>
          <p:cNvPr id="4" name="Chart 3"/>
          <p:cNvGraphicFramePr/>
          <p:nvPr userDrawn="1">
            <p:extLst>
              <p:ext uri="{D42A27DB-BD31-4B8C-83A1-F6EECF244321}">
                <p14:modId xmlns:p14="http://schemas.microsoft.com/office/powerpoint/2010/main" val="1826034135"/>
              </p:ext>
            </p:extLst>
          </p:nvPr>
        </p:nvGraphicFramePr>
        <p:xfrm>
          <a:off x="691516" y="2091779"/>
          <a:ext cx="3957876" cy="4570919"/>
        </p:xfrm>
        <a:graphic>
          <a:graphicData uri="http://schemas.openxmlformats.org/drawingml/2006/chart">
            <c:chart xmlns:c="http://schemas.openxmlformats.org/drawingml/2006/chart" xmlns:r="http://schemas.openxmlformats.org/officeDocument/2006/relationships" r:id="rId2"/>
          </a:graphicData>
        </a:graphic>
      </p:graphicFrame>
      <p:sp>
        <p:nvSpPr>
          <p:cNvPr id="13"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1550274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Width Char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91516" y="506579"/>
            <a:ext cx="6408184" cy="1284231"/>
          </a:xfrm>
        </p:spPr>
        <p:txBody>
          <a:bodyPr anchor="t" anchorCtr="0"/>
          <a:lstStyle>
            <a:lvl1pPr>
              <a:defRPr b="1">
                <a:solidFill>
                  <a:srgbClr val="20396D"/>
                </a:solidFill>
                <a:latin typeface="Arial"/>
                <a:ea typeface="Open Sans" charset="0"/>
                <a:cs typeface="Arial"/>
              </a:defRPr>
            </a:lvl1pPr>
          </a:lstStyle>
          <a:p>
            <a:r>
              <a:rPr lang="en-US" dirty="0"/>
              <a:t>Click to edit Title</a:t>
            </a:r>
          </a:p>
        </p:txBody>
      </p:sp>
      <p:sp>
        <p:nvSpPr>
          <p:cNvPr id="3" name="Chart Placeholder 2"/>
          <p:cNvSpPr>
            <a:spLocks noGrp="1"/>
          </p:cNvSpPr>
          <p:nvPr>
            <p:ph type="chart" sz="quarter" idx="17" hasCustomPrompt="1"/>
          </p:nvPr>
        </p:nvSpPr>
        <p:spPr>
          <a:xfrm>
            <a:off x="691515" y="2092431"/>
            <a:ext cx="8675370" cy="4562687"/>
          </a:xfrm>
          <a:noFill/>
        </p:spPr>
        <p:txBody>
          <a:bodyPr anchor="t"/>
          <a:lstStyle>
            <a:lvl1pPr marL="0" indent="0" algn="ctr">
              <a:buNone/>
              <a:defRPr baseline="0">
                <a:solidFill>
                  <a:srgbClr val="20396D"/>
                </a:solidFill>
                <a:latin typeface="Arial"/>
                <a:ea typeface="Open Sans" charset="0"/>
                <a:cs typeface="Arial"/>
              </a:defRPr>
            </a:lvl1pPr>
          </a:lstStyle>
          <a:p>
            <a:r>
              <a:rPr lang="en-US" dirty="0"/>
              <a:t>Insert Pie Chart Here</a:t>
            </a:r>
          </a:p>
        </p:txBody>
      </p:sp>
      <p:sp>
        <p:nvSpPr>
          <p:cNvPr id="12"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94413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_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91516" y="506579"/>
            <a:ext cx="6408184" cy="1284231"/>
          </a:xfrm>
        </p:spPr>
        <p:txBody>
          <a:bodyPr anchor="t" anchorCtr="0"/>
          <a:lstStyle>
            <a:lvl1pPr>
              <a:defRPr b="1">
                <a:solidFill>
                  <a:srgbClr val="20396D"/>
                </a:solidFill>
                <a:latin typeface="Arial"/>
                <a:ea typeface="Open Sans" charset="0"/>
                <a:cs typeface="Arial"/>
              </a:defRPr>
            </a:lvl1pPr>
          </a:lstStyle>
          <a:p>
            <a:r>
              <a:rPr lang="en-US" dirty="0"/>
              <a:t>Click to edit Title</a:t>
            </a:r>
          </a:p>
        </p:txBody>
      </p:sp>
      <p:sp>
        <p:nvSpPr>
          <p:cNvPr id="15" name="Text Placeholder 3"/>
          <p:cNvSpPr>
            <a:spLocks noGrp="1"/>
          </p:cNvSpPr>
          <p:nvPr>
            <p:ph type="body" sz="quarter" idx="16" hasCustomPrompt="1"/>
          </p:nvPr>
        </p:nvSpPr>
        <p:spPr>
          <a:xfrm>
            <a:off x="5029202" y="2091780"/>
            <a:ext cx="4337683" cy="618980"/>
          </a:xfrm>
        </p:spPr>
        <p:txBody>
          <a:bodyPr>
            <a:normAutofit/>
          </a:bodyPr>
          <a:lstStyle>
            <a:lvl1pPr marL="0" indent="0" algn="l">
              <a:buNone/>
              <a:defRPr sz="3200" b="1" i="0">
                <a:solidFill>
                  <a:srgbClr val="F7A81C"/>
                </a:solidFill>
                <a:latin typeface="Arial"/>
                <a:ea typeface="Open Sans" charset="0"/>
                <a:cs typeface="Arial"/>
              </a:defRPr>
            </a:lvl1pPr>
          </a:lstStyle>
          <a:p>
            <a:pPr lvl="0"/>
            <a:r>
              <a:rPr lang="en-US" dirty="0"/>
              <a:t>Subtitle</a:t>
            </a:r>
          </a:p>
        </p:txBody>
      </p:sp>
      <p:sp>
        <p:nvSpPr>
          <p:cNvPr id="28" name="Text Placeholder 24"/>
          <p:cNvSpPr>
            <a:spLocks noGrp="1"/>
          </p:cNvSpPr>
          <p:nvPr>
            <p:ph type="body" sz="quarter" idx="14"/>
          </p:nvPr>
        </p:nvSpPr>
        <p:spPr>
          <a:xfrm>
            <a:off x="5029201" y="3165292"/>
            <a:ext cx="4337685" cy="3490089"/>
          </a:xfrm>
        </p:spPr>
        <p:txBody>
          <a:bodyPr>
            <a:normAutofit/>
          </a:bodyPr>
          <a:lstStyle>
            <a:lvl1pPr marL="0" indent="0">
              <a:buNone/>
              <a:defRPr sz="1800">
                <a:solidFill>
                  <a:srgbClr val="20396D"/>
                </a:solidFill>
                <a:latin typeface="Arial"/>
                <a:ea typeface="Open Sans" charset="0"/>
                <a:cs typeface="Arial"/>
              </a:defRPr>
            </a:lvl1pPr>
            <a:lvl2pPr marL="457189" indent="0">
              <a:buNone/>
              <a:defRPr sz="1800">
                <a:solidFill>
                  <a:srgbClr val="20396D"/>
                </a:solidFill>
                <a:latin typeface="Arial"/>
                <a:ea typeface="Open Sans" charset="0"/>
                <a:cs typeface="Arial"/>
              </a:defRPr>
            </a:lvl2pPr>
            <a:lvl3pPr marL="914377" indent="0">
              <a:buNone/>
              <a:defRPr sz="1800">
                <a:solidFill>
                  <a:srgbClr val="20396D"/>
                </a:solidFill>
                <a:latin typeface="Arial"/>
                <a:ea typeface="Open Sans" charset="0"/>
                <a:cs typeface="Arial"/>
              </a:defRPr>
            </a:lvl3pPr>
            <a:lvl4pPr marL="1371566" indent="0">
              <a:buNone/>
              <a:defRPr sz="1800">
                <a:solidFill>
                  <a:srgbClr val="20396D"/>
                </a:solidFill>
                <a:latin typeface="Arial"/>
                <a:ea typeface="Open Sans" charset="0"/>
                <a:cs typeface="Arial"/>
              </a:defRPr>
            </a:lvl4pPr>
            <a:lvl5pPr marL="1828754" indent="0">
              <a:buNone/>
              <a:defRPr sz="1800">
                <a:solidFill>
                  <a:srgbClr val="20396D"/>
                </a:solidFill>
                <a:latin typeface="Arial"/>
                <a:ea typeface="Open Sans" charset="0"/>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Media Placeholder 4"/>
          <p:cNvSpPr>
            <a:spLocks noGrp="1"/>
          </p:cNvSpPr>
          <p:nvPr>
            <p:ph type="media" sz="quarter" idx="18"/>
          </p:nvPr>
        </p:nvSpPr>
        <p:spPr>
          <a:xfrm>
            <a:off x="691516" y="2092431"/>
            <a:ext cx="3957876" cy="4562687"/>
          </a:xfrm>
        </p:spPr>
        <p:txBody>
          <a:bodyPr/>
          <a:lstStyle>
            <a:lvl1pPr marL="0" indent="0">
              <a:buNone/>
              <a:defRPr>
                <a:solidFill>
                  <a:srgbClr val="20396D"/>
                </a:solidFill>
                <a:latin typeface="Arial"/>
                <a:ea typeface="Open Sans" charset="0"/>
                <a:cs typeface="Arial"/>
              </a:defRPr>
            </a:lvl1pPr>
          </a:lstStyle>
          <a:p>
            <a:r>
              <a:rPr lang="en-US"/>
              <a:t>Click icon to add media</a:t>
            </a:r>
          </a:p>
        </p:txBody>
      </p:sp>
      <p:sp>
        <p:nvSpPr>
          <p:cNvPr id="13"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514166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A ">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2952535"/>
            <a:ext cx="10058400" cy="4819865"/>
          </a:xfrm>
          <a:prstGeom prst="rect">
            <a:avLst/>
          </a:prstGeom>
          <a:gradFill>
            <a:gsLst>
              <a:gs pos="100000">
                <a:schemeClr val="bg1">
                  <a:alpha val="0"/>
                </a:schemeClr>
              </a:gs>
              <a:gs pos="0">
                <a:srgbClr val="21396E">
                  <a:alpha val="90000"/>
                </a:srgbClr>
              </a:gs>
              <a:gs pos="23000">
                <a:srgbClr val="21396E">
                  <a:alpha val="90000"/>
                </a:srgb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1" name="Rectangle 10"/>
          <p:cNvSpPr/>
          <p:nvPr userDrawn="1"/>
        </p:nvSpPr>
        <p:spPr>
          <a:xfrm>
            <a:off x="0" y="6061495"/>
            <a:ext cx="10058400" cy="1710905"/>
          </a:xfrm>
          <a:prstGeom prst="rect">
            <a:avLst/>
          </a:prstGeom>
          <a:solidFill>
            <a:schemeClr val="tx1"/>
          </a:solidFill>
          <a:ln>
            <a:noFill/>
          </a:ln>
          <a:effectLst>
            <a:outerShdw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p:cNvSpPr>
            <a:spLocks noGrp="1"/>
          </p:cNvSpPr>
          <p:nvPr>
            <p:ph type="body" sz="quarter" idx="10" hasCustomPrompt="1"/>
          </p:nvPr>
        </p:nvSpPr>
        <p:spPr>
          <a:xfrm>
            <a:off x="643060" y="1104690"/>
            <a:ext cx="8786693" cy="3468793"/>
          </a:xfrm>
        </p:spPr>
        <p:txBody>
          <a:bodyPr>
            <a:normAutofit/>
          </a:bodyPr>
          <a:lstStyle>
            <a:lvl1pPr marL="0" indent="0">
              <a:buNone/>
              <a:defRPr sz="4800" b="1" i="0">
                <a:solidFill>
                  <a:schemeClr val="tx1"/>
                </a:solidFill>
                <a:latin typeface="Arial"/>
                <a:ea typeface="Open Sans Extrabold" charset="0"/>
                <a:cs typeface="Arial"/>
              </a:defRPr>
            </a:lvl1pPr>
          </a:lstStyle>
          <a:p>
            <a:pPr lvl="0"/>
            <a:r>
              <a:rPr lang="en-US" dirty="0"/>
              <a:t>Presentation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3060" y="6454127"/>
            <a:ext cx="3053734" cy="875338"/>
          </a:xfrm>
          <a:prstGeom prst="rect">
            <a:avLst/>
          </a:prstGeom>
        </p:spPr>
      </p:pic>
      <p:sp>
        <p:nvSpPr>
          <p:cNvPr id="7" name="Text Placeholder 3"/>
          <p:cNvSpPr>
            <a:spLocks noGrp="1"/>
          </p:cNvSpPr>
          <p:nvPr>
            <p:ph type="body" sz="quarter" idx="16" hasCustomPrompt="1"/>
          </p:nvPr>
        </p:nvSpPr>
        <p:spPr>
          <a:xfrm>
            <a:off x="643059" y="2182202"/>
            <a:ext cx="8786693" cy="618980"/>
          </a:xfrm>
        </p:spPr>
        <p:txBody>
          <a:bodyPr>
            <a:normAutofit/>
          </a:bodyPr>
          <a:lstStyle>
            <a:lvl1pPr marL="0" indent="0" algn="l">
              <a:buNone/>
              <a:defRPr sz="3200" b="1" i="0">
                <a:solidFill>
                  <a:srgbClr val="FFFFFF"/>
                </a:solidFill>
                <a:latin typeface="Arial"/>
                <a:ea typeface="Open Sans" charset="0"/>
                <a:cs typeface="Arial"/>
              </a:defRPr>
            </a:lvl1pPr>
          </a:lstStyle>
          <a:p>
            <a:pPr lvl="0"/>
            <a:r>
              <a:rPr lang="en-US" dirty="0"/>
              <a:t>Subtitle</a:t>
            </a:r>
          </a:p>
        </p:txBody>
      </p:sp>
    </p:spTree>
    <p:extLst>
      <p:ext uri="{BB962C8B-B14F-4D97-AF65-F5344CB8AC3E}">
        <p14:creationId xmlns:p14="http://schemas.microsoft.com/office/powerpoint/2010/main" val="190299563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Sided Char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91516" y="506579"/>
            <a:ext cx="6408184" cy="1284231"/>
          </a:xfrm>
        </p:spPr>
        <p:txBody>
          <a:bodyPr anchor="t" anchorCtr="0"/>
          <a:lstStyle>
            <a:lvl1pPr>
              <a:defRPr b="1">
                <a:solidFill>
                  <a:srgbClr val="20396D"/>
                </a:solidFill>
                <a:latin typeface="Arial"/>
                <a:ea typeface="Open Sans" charset="0"/>
                <a:cs typeface="Arial"/>
              </a:defRPr>
            </a:lvl1pPr>
          </a:lstStyle>
          <a:p>
            <a:r>
              <a:rPr lang="en-US" dirty="0"/>
              <a:t>Click to edit Title</a:t>
            </a:r>
          </a:p>
        </p:txBody>
      </p:sp>
      <p:sp>
        <p:nvSpPr>
          <p:cNvPr id="15" name="Text Placeholder 3"/>
          <p:cNvSpPr>
            <a:spLocks noGrp="1"/>
          </p:cNvSpPr>
          <p:nvPr>
            <p:ph type="body" sz="quarter" idx="16" hasCustomPrompt="1"/>
          </p:nvPr>
        </p:nvSpPr>
        <p:spPr>
          <a:xfrm>
            <a:off x="691516" y="2029802"/>
            <a:ext cx="3957876" cy="618980"/>
          </a:xfrm>
        </p:spPr>
        <p:txBody>
          <a:bodyPr>
            <a:normAutofit/>
          </a:bodyPr>
          <a:lstStyle>
            <a:lvl1pPr marL="0" indent="0" algn="ctr">
              <a:buNone/>
              <a:defRPr sz="3200" b="1" i="0">
                <a:solidFill>
                  <a:srgbClr val="F7A81C"/>
                </a:solidFill>
                <a:latin typeface="Arial"/>
                <a:ea typeface="Open Sans" charset="0"/>
                <a:cs typeface="Arial"/>
              </a:defRPr>
            </a:lvl1pPr>
          </a:lstStyle>
          <a:p>
            <a:pPr lvl="0"/>
            <a:r>
              <a:rPr lang="en-US" dirty="0"/>
              <a:t>Subtitle</a:t>
            </a:r>
          </a:p>
        </p:txBody>
      </p:sp>
      <p:sp>
        <p:nvSpPr>
          <p:cNvPr id="3" name="Chart Placeholder 2"/>
          <p:cNvSpPr>
            <a:spLocks noGrp="1"/>
          </p:cNvSpPr>
          <p:nvPr>
            <p:ph type="chart" sz="quarter" idx="17" hasCustomPrompt="1"/>
          </p:nvPr>
        </p:nvSpPr>
        <p:spPr>
          <a:xfrm>
            <a:off x="691516" y="2648779"/>
            <a:ext cx="3957876" cy="4562687"/>
          </a:xfrm>
          <a:noFill/>
        </p:spPr>
        <p:txBody>
          <a:bodyPr anchor="t">
            <a:normAutofit/>
          </a:bodyPr>
          <a:lstStyle>
            <a:lvl1pPr marL="0" indent="0" algn="ctr">
              <a:lnSpc>
                <a:spcPct val="150000"/>
              </a:lnSpc>
              <a:buNone/>
              <a:defRPr sz="2000" baseline="0">
                <a:solidFill>
                  <a:srgbClr val="20396D"/>
                </a:solidFill>
                <a:latin typeface="Arial"/>
                <a:ea typeface="Open Sans" charset="0"/>
                <a:cs typeface="Arial"/>
              </a:defRPr>
            </a:lvl1pPr>
          </a:lstStyle>
          <a:p>
            <a:r>
              <a:rPr lang="en-US" dirty="0"/>
              <a:t>Insert Pie Chart Here</a:t>
            </a:r>
          </a:p>
        </p:txBody>
      </p:sp>
      <p:sp>
        <p:nvSpPr>
          <p:cNvPr id="12" name="Text Placeholder 3"/>
          <p:cNvSpPr>
            <a:spLocks noGrp="1"/>
          </p:cNvSpPr>
          <p:nvPr>
            <p:ph type="body" sz="quarter" idx="18" hasCustomPrompt="1"/>
          </p:nvPr>
        </p:nvSpPr>
        <p:spPr>
          <a:xfrm>
            <a:off x="5423235" y="2029802"/>
            <a:ext cx="3957876" cy="618980"/>
          </a:xfrm>
        </p:spPr>
        <p:txBody>
          <a:bodyPr>
            <a:normAutofit/>
          </a:bodyPr>
          <a:lstStyle>
            <a:lvl1pPr marL="0" indent="0" algn="ctr">
              <a:buNone/>
              <a:defRPr sz="3200" b="1" i="0">
                <a:solidFill>
                  <a:srgbClr val="F7A81C"/>
                </a:solidFill>
                <a:latin typeface="Arial"/>
                <a:ea typeface="Open Sans" charset="0"/>
                <a:cs typeface="Arial"/>
              </a:defRPr>
            </a:lvl1pPr>
          </a:lstStyle>
          <a:p>
            <a:pPr lvl="0"/>
            <a:r>
              <a:rPr lang="en-US" dirty="0"/>
              <a:t>Subtitle</a:t>
            </a:r>
          </a:p>
        </p:txBody>
      </p:sp>
      <p:sp>
        <p:nvSpPr>
          <p:cNvPr id="13" name="Chart Placeholder 2"/>
          <p:cNvSpPr>
            <a:spLocks noGrp="1"/>
          </p:cNvSpPr>
          <p:nvPr>
            <p:ph type="chart" sz="quarter" idx="19" hasCustomPrompt="1"/>
          </p:nvPr>
        </p:nvSpPr>
        <p:spPr>
          <a:xfrm>
            <a:off x="5423238" y="2648779"/>
            <a:ext cx="3957876" cy="4562687"/>
          </a:xfrm>
          <a:noFill/>
        </p:spPr>
        <p:txBody>
          <a:bodyPr anchor="t">
            <a:normAutofit/>
          </a:bodyPr>
          <a:lstStyle>
            <a:lvl1pPr marL="0" indent="0" algn="ctr">
              <a:lnSpc>
                <a:spcPct val="150000"/>
              </a:lnSpc>
              <a:buNone/>
              <a:defRPr sz="2000" baseline="0">
                <a:solidFill>
                  <a:srgbClr val="20396D"/>
                </a:solidFill>
                <a:latin typeface="Arial"/>
                <a:ea typeface="Open Sans" charset="0"/>
                <a:cs typeface="Arial"/>
              </a:defRPr>
            </a:lvl1pPr>
          </a:lstStyle>
          <a:p>
            <a:r>
              <a:rPr lang="en-US" dirty="0"/>
              <a:t>Insert Pie Chart Here</a:t>
            </a:r>
          </a:p>
        </p:txBody>
      </p:sp>
      <p:sp>
        <p:nvSpPr>
          <p:cNvPr id="14"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947446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Chart">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91518" y="506579"/>
            <a:ext cx="6408184" cy="1284231"/>
          </a:xfrm>
        </p:spPr>
        <p:txBody>
          <a:bodyPr anchor="t" anchorCtr="0"/>
          <a:lstStyle>
            <a:lvl1pPr>
              <a:defRPr b="1">
                <a:solidFill>
                  <a:srgbClr val="20396D"/>
                </a:solidFill>
                <a:latin typeface="Arial"/>
                <a:ea typeface="Open Sans" charset="0"/>
                <a:cs typeface="Arial"/>
              </a:defRPr>
            </a:lvl1pPr>
          </a:lstStyle>
          <a:p>
            <a:r>
              <a:rPr lang="en-US" dirty="0"/>
              <a:t>Click to edit Title</a:t>
            </a:r>
          </a:p>
        </p:txBody>
      </p:sp>
      <p:sp>
        <p:nvSpPr>
          <p:cNvPr id="38" name="Text Placeholder 3"/>
          <p:cNvSpPr>
            <a:spLocks noGrp="1"/>
          </p:cNvSpPr>
          <p:nvPr>
            <p:ph type="body" sz="quarter" idx="23" hasCustomPrompt="1"/>
          </p:nvPr>
        </p:nvSpPr>
        <p:spPr>
          <a:xfrm>
            <a:off x="691518" y="2160976"/>
            <a:ext cx="2610058" cy="618980"/>
          </a:xfrm>
        </p:spPr>
        <p:txBody>
          <a:bodyPr>
            <a:normAutofit/>
          </a:bodyPr>
          <a:lstStyle>
            <a:lvl1pPr marL="0" indent="0" algn="ctr">
              <a:buNone/>
              <a:defRPr sz="3200" b="1" i="0">
                <a:solidFill>
                  <a:srgbClr val="F7A81C"/>
                </a:solidFill>
                <a:latin typeface="Arial"/>
                <a:ea typeface="Open Sans" charset="0"/>
                <a:cs typeface="Arial"/>
              </a:defRPr>
            </a:lvl1pPr>
          </a:lstStyle>
          <a:p>
            <a:pPr lvl="0"/>
            <a:r>
              <a:rPr lang="en-US" dirty="0"/>
              <a:t>Heading</a:t>
            </a:r>
          </a:p>
        </p:txBody>
      </p:sp>
      <p:sp>
        <p:nvSpPr>
          <p:cNvPr id="41" name="Text Placeholder 3"/>
          <p:cNvSpPr>
            <a:spLocks noGrp="1"/>
          </p:cNvSpPr>
          <p:nvPr>
            <p:ph type="body" sz="quarter" idx="25" hasCustomPrompt="1"/>
          </p:nvPr>
        </p:nvSpPr>
        <p:spPr>
          <a:xfrm>
            <a:off x="3724171" y="2160976"/>
            <a:ext cx="2610059" cy="618980"/>
          </a:xfrm>
        </p:spPr>
        <p:txBody>
          <a:bodyPr>
            <a:normAutofit/>
          </a:bodyPr>
          <a:lstStyle>
            <a:lvl1pPr marL="0" indent="0" algn="ctr">
              <a:buNone/>
              <a:defRPr sz="3200" b="1" i="0">
                <a:solidFill>
                  <a:srgbClr val="F7A81C"/>
                </a:solidFill>
                <a:latin typeface="Arial"/>
                <a:ea typeface="Open Sans" charset="0"/>
                <a:cs typeface="Arial"/>
              </a:defRPr>
            </a:lvl1pPr>
          </a:lstStyle>
          <a:p>
            <a:pPr lvl="0"/>
            <a:r>
              <a:rPr lang="en-US" dirty="0"/>
              <a:t>Heading</a:t>
            </a:r>
          </a:p>
        </p:txBody>
      </p:sp>
      <p:sp>
        <p:nvSpPr>
          <p:cNvPr id="44" name="Text Placeholder 3"/>
          <p:cNvSpPr>
            <a:spLocks noGrp="1"/>
          </p:cNvSpPr>
          <p:nvPr>
            <p:ph type="body" sz="quarter" idx="27" hasCustomPrompt="1"/>
          </p:nvPr>
        </p:nvSpPr>
        <p:spPr>
          <a:xfrm>
            <a:off x="6756828" y="2160976"/>
            <a:ext cx="2610059" cy="618980"/>
          </a:xfrm>
        </p:spPr>
        <p:txBody>
          <a:bodyPr>
            <a:normAutofit/>
          </a:bodyPr>
          <a:lstStyle>
            <a:lvl1pPr marL="0" indent="0" algn="ctr">
              <a:buNone/>
              <a:defRPr sz="3200" b="1" i="0">
                <a:solidFill>
                  <a:srgbClr val="F7A81C"/>
                </a:solidFill>
                <a:latin typeface="Arial"/>
                <a:ea typeface="Open Sans" charset="0"/>
                <a:cs typeface="Arial"/>
              </a:defRPr>
            </a:lvl1pPr>
          </a:lstStyle>
          <a:p>
            <a:pPr lvl="0"/>
            <a:r>
              <a:rPr lang="en-US" dirty="0"/>
              <a:t>Heading</a:t>
            </a:r>
          </a:p>
        </p:txBody>
      </p:sp>
      <p:sp>
        <p:nvSpPr>
          <p:cNvPr id="4" name="Chart Placeholder 3"/>
          <p:cNvSpPr>
            <a:spLocks noGrp="1"/>
          </p:cNvSpPr>
          <p:nvPr>
            <p:ph type="chart" sz="quarter" idx="28" hasCustomPrompt="1"/>
          </p:nvPr>
        </p:nvSpPr>
        <p:spPr>
          <a:xfrm>
            <a:off x="691517" y="2948357"/>
            <a:ext cx="2610059" cy="4020038"/>
          </a:xfrm>
        </p:spPr>
        <p:txBody>
          <a:bodyPr>
            <a:normAutofit/>
          </a:bodyPr>
          <a:lstStyle>
            <a:lvl1pPr marL="0" indent="0" algn="ctr">
              <a:buNone/>
              <a:defRPr sz="2000">
                <a:solidFill>
                  <a:srgbClr val="20396D"/>
                </a:solidFill>
                <a:latin typeface="Arial"/>
                <a:ea typeface="Open Sans" charset="0"/>
                <a:cs typeface="Arial"/>
              </a:defRPr>
            </a:lvl1pPr>
          </a:lstStyle>
          <a:p>
            <a:r>
              <a:rPr lang="en-US" dirty="0"/>
              <a:t>Insert chart here</a:t>
            </a:r>
          </a:p>
        </p:txBody>
      </p:sp>
      <p:sp>
        <p:nvSpPr>
          <p:cNvPr id="46" name="Chart Placeholder 3"/>
          <p:cNvSpPr>
            <a:spLocks noGrp="1"/>
          </p:cNvSpPr>
          <p:nvPr>
            <p:ph type="chart" sz="quarter" idx="29" hasCustomPrompt="1"/>
          </p:nvPr>
        </p:nvSpPr>
        <p:spPr>
          <a:xfrm>
            <a:off x="3724171" y="2948357"/>
            <a:ext cx="2610059" cy="4020038"/>
          </a:xfrm>
        </p:spPr>
        <p:txBody>
          <a:bodyPr>
            <a:normAutofit/>
          </a:bodyPr>
          <a:lstStyle>
            <a:lvl1pPr marL="0" indent="0" algn="ctr">
              <a:buNone/>
              <a:defRPr sz="2000">
                <a:solidFill>
                  <a:srgbClr val="20396D"/>
                </a:solidFill>
                <a:latin typeface="Arial"/>
                <a:ea typeface="Open Sans" charset="0"/>
                <a:cs typeface="Arial"/>
              </a:defRPr>
            </a:lvl1pPr>
          </a:lstStyle>
          <a:p>
            <a:r>
              <a:rPr lang="en-US" dirty="0"/>
              <a:t>Insert chart here</a:t>
            </a:r>
          </a:p>
        </p:txBody>
      </p:sp>
      <p:sp>
        <p:nvSpPr>
          <p:cNvPr id="47" name="Chart Placeholder 3"/>
          <p:cNvSpPr>
            <a:spLocks noGrp="1"/>
          </p:cNvSpPr>
          <p:nvPr>
            <p:ph type="chart" sz="quarter" idx="30" hasCustomPrompt="1"/>
          </p:nvPr>
        </p:nvSpPr>
        <p:spPr>
          <a:xfrm>
            <a:off x="6756828" y="2948357"/>
            <a:ext cx="2610059" cy="4020038"/>
          </a:xfrm>
        </p:spPr>
        <p:txBody>
          <a:bodyPr>
            <a:normAutofit/>
          </a:bodyPr>
          <a:lstStyle>
            <a:lvl1pPr marL="0" indent="0" algn="ctr">
              <a:buNone/>
              <a:defRPr sz="2000">
                <a:solidFill>
                  <a:srgbClr val="20396D"/>
                </a:solidFill>
                <a:latin typeface="Arial"/>
                <a:ea typeface="Open Sans" charset="0"/>
                <a:cs typeface="Arial"/>
              </a:defRPr>
            </a:lvl1pPr>
          </a:lstStyle>
          <a:p>
            <a:r>
              <a:rPr lang="en-US" dirty="0"/>
              <a:t>Insert chart here</a:t>
            </a:r>
          </a:p>
        </p:txBody>
      </p:sp>
      <p:sp>
        <p:nvSpPr>
          <p:cNvPr id="48" name="Footer Placeholder 5"/>
          <p:cNvSpPr>
            <a:spLocks noGrp="1"/>
          </p:cNvSpPr>
          <p:nvPr>
            <p:ph type="ftr" sz="quarter" idx="11"/>
          </p:nvPr>
        </p:nvSpPr>
        <p:spPr>
          <a:xfrm>
            <a:off x="691515" y="7203866"/>
            <a:ext cx="8675370" cy="413808"/>
          </a:xfrm>
        </p:spPr>
        <p:txBody>
          <a:bodyPr/>
          <a:lstStyle>
            <a:lvl1pPr algn="r">
              <a:defRPr>
                <a:solidFill>
                  <a:schemeClr val="bg1">
                    <a:lumMod val="50000"/>
                  </a:schemeClr>
                </a:solidFill>
                <a:latin typeface="Arial"/>
                <a:ea typeface="Open Sans" charset="0"/>
                <a:cs typeface="Arial"/>
              </a:defRPr>
            </a:lvl1pPr>
          </a:lstStyle>
          <a:p>
            <a:r>
              <a:rPr lang="en-US"/>
              <a:t>www.sepapower.org</a:t>
            </a:r>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00" y="428761"/>
            <a:ext cx="1926055" cy="552094"/>
          </a:xfrm>
          <a:prstGeom prst="rect">
            <a:avLst/>
          </a:prstGeom>
        </p:spPr>
      </p:pic>
    </p:spTree>
    <p:extLst>
      <p:ext uri="{BB962C8B-B14F-4D97-AF65-F5344CB8AC3E}">
        <p14:creationId xmlns:p14="http://schemas.microsoft.com/office/powerpoint/2010/main" val="1544705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cation Map">
    <p:spTree>
      <p:nvGrpSpPr>
        <p:cNvPr id="1" name=""/>
        <p:cNvGrpSpPr/>
        <p:nvPr/>
      </p:nvGrpSpPr>
      <p:grpSpPr>
        <a:xfrm>
          <a:off x="0" y="0"/>
          <a:ext cx="0" cy="0"/>
          <a:chOff x="0" y="0"/>
          <a:chExt cx="0" cy="0"/>
        </a:xfrm>
      </p:grpSpPr>
      <p:sp>
        <p:nvSpPr>
          <p:cNvPr id="10" name="Text Placeholder 24"/>
          <p:cNvSpPr>
            <a:spLocks noGrp="1"/>
          </p:cNvSpPr>
          <p:nvPr>
            <p:ph type="body" sz="quarter" idx="14" hasCustomPrompt="1"/>
          </p:nvPr>
        </p:nvSpPr>
        <p:spPr>
          <a:xfrm>
            <a:off x="691516" y="1962967"/>
            <a:ext cx="3245406" cy="1869489"/>
          </a:xfrm>
        </p:spPr>
        <p:txBody>
          <a:bodyPr>
            <a:normAutofit/>
          </a:bodyPr>
          <a:lstStyle>
            <a:lvl1pPr marL="0" indent="0" algn="r">
              <a:buNone/>
              <a:defRPr sz="1800" baseline="0">
                <a:solidFill>
                  <a:srgbClr val="20396D"/>
                </a:solidFill>
                <a:latin typeface="Arial"/>
                <a:ea typeface="Open Sans" charset="0"/>
                <a:cs typeface="Arial"/>
              </a:defRPr>
            </a:lvl1pPr>
            <a:lvl2pPr marL="457189" indent="0" algn="r">
              <a:buNone/>
              <a:defRPr sz="1800">
                <a:solidFill>
                  <a:srgbClr val="20396D"/>
                </a:solidFill>
                <a:latin typeface="Open Sans" charset="0"/>
                <a:ea typeface="Open Sans" charset="0"/>
                <a:cs typeface="Open Sans" charset="0"/>
              </a:defRPr>
            </a:lvl2pPr>
            <a:lvl3pPr marL="914377" indent="0" algn="r">
              <a:buNone/>
              <a:defRPr sz="1800">
                <a:solidFill>
                  <a:srgbClr val="20396D"/>
                </a:solidFill>
                <a:latin typeface="Open Sans" charset="0"/>
                <a:ea typeface="Open Sans" charset="0"/>
                <a:cs typeface="Open Sans" charset="0"/>
              </a:defRPr>
            </a:lvl3pPr>
            <a:lvl4pPr marL="1371566" indent="0" algn="r">
              <a:buNone/>
              <a:defRPr sz="1800">
                <a:solidFill>
                  <a:srgbClr val="20396D"/>
                </a:solidFill>
                <a:latin typeface="Open Sans" charset="0"/>
                <a:ea typeface="Open Sans" charset="0"/>
                <a:cs typeface="Open Sans" charset="0"/>
              </a:defRPr>
            </a:lvl4pPr>
            <a:lvl5pPr marL="1828754" indent="0" algn="r">
              <a:buNone/>
              <a:defRPr sz="1800">
                <a:solidFill>
                  <a:srgbClr val="20396D"/>
                </a:solidFill>
                <a:latin typeface="Open Sans" charset="0"/>
                <a:ea typeface="Open Sans" charset="0"/>
                <a:cs typeface="Open Sans" charset="0"/>
              </a:defRPr>
            </a:lvl5pPr>
          </a:lstStyle>
          <a:p>
            <a:pPr lvl="0"/>
            <a:r>
              <a:rPr lang="en-US" dirty="0"/>
              <a:t>Insert Text</a:t>
            </a:r>
          </a:p>
          <a:p>
            <a:pPr lvl="0"/>
            <a:endParaRPr lang="en-US" dirty="0"/>
          </a:p>
        </p:txBody>
      </p:sp>
      <p:sp>
        <p:nvSpPr>
          <p:cNvPr id="12" name="TextBox 11"/>
          <p:cNvSpPr txBox="1"/>
          <p:nvPr userDrawn="1"/>
        </p:nvSpPr>
        <p:spPr>
          <a:xfrm>
            <a:off x="2122572" y="1140388"/>
            <a:ext cx="184666" cy="369332"/>
          </a:xfrm>
          <a:prstGeom prst="rect">
            <a:avLst/>
          </a:prstGeom>
          <a:noFill/>
        </p:spPr>
        <p:txBody>
          <a:bodyPr wrap="none" rtlCol="0">
            <a:spAutoFit/>
          </a:bodyPr>
          <a:lstStyle/>
          <a:p>
            <a:endParaRPr lang="en-US" sz="1800" dirty="0"/>
          </a:p>
        </p:txBody>
      </p:sp>
      <p:pic>
        <p:nvPicPr>
          <p:cNvPr id="16" name="Picture 15" descr="Screen Shot 2016-06-21 at 4.00.15 PM.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77109" y="18697"/>
            <a:ext cx="5881292" cy="7753706"/>
          </a:xfrm>
          <a:prstGeom prst="rect">
            <a:avLst/>
          </a:prstGeom>
        </p:spPr>
      </p:pic>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13238" y="3214585"/>
            <a:ext cx="379062" cy="351730"/>
          </a:xfrm>
          <a:prstGeom prst="rect">
            <a:avLst/>
          </a:prstGeom>
        </p:spPr>
      </p:pic>
      <p:sp>
        <p:nvSpPr>
          <p:cNvPr id="23" name="Text Placeholder 24"/>
          <p:cNvSpPr>
            <a:spLocks noGrp="1"/>
          </p:cNvSpPr>
          <p:nvPr>
            <p:ph type="body" sz="quarter" idx="15" hasCustomPrompt="1"/>
          </p:nvPr>
        </p:nvSpPr>
        <p:spPr>
          <a:xfrm>
            <a:off x="691516" y="4381800"/>
            <a:ext cx="3245406" cy="444212"/>
          </a:xfrm>
        </p:spPr>
        <p:txBody>
          <a:bodyPr>
            <a:normAutofit/>
          </a:bodyPr>
          <a:lstStyle>
            <a:lvl1pPr marL="0" indent="0" algn="r">
              <a:buNone/>
              <a:defRPr sz="1800" b="1" i="0" baseline="0">
                <a:solidFill>
                  <a:srgbClr val="41C575"/>
                </a:solidFill>
                <a:latin typeface="Arial"/>
                <a:ea typeface="Open Sans" charset="0"/>
                <a:cs typeface="Arial"/>
              </a:defRPr>
            </a:lvl1pPr>
            <a:lvl2pPr marL="457189" indent="0" algn="r">
              <a:buNone/>
              <a:defRPr sz="1800">
                <a:solidFill>
                  <a:srgbClr val="20396D"/>
                </a:solidFill>
                <a:latin typeface="Open Sans" charset="0"/>
                <a:ea typeface="Open Sans" charset="0"/>
                <a:cs typeface="Open Sans" charset="0"/>
              </a:defRPr>
            </a:lvl2pPr>
            <a:lvl3pPr marL="914377" indent="0" algn="r">
              <a:buNone/>
              <a:defRPr sz="1800">
                <a:solidFill>
                  <a:srgbClr val="20396D"/>
                </a:solidFill>
                <a:latin typeface="Open Sans" charset="0"/>
                <a:ea typeface="Open Sans" charset="0"/>
                <a:cs typeface="Open Sans" charset="0"/>
              </a:defRPr>
            </a:lvl3pPr>
            <a:lvl4pPr marL="1371566" indent="0" algn="r">
              <a:buNone/>
              <a:defRPr sz="1800">
                <a:solidFill>
                  <a:srgbClr val="20396D"/>
                </a:solidFill>
                <a:latin typeface="Open Sans" charset="0"/>
                <a:ea typeface="Open Sans" charset="0"/>
                <a:cs typeface="Open Sans" charset="0"/>
              </a:defRPr>
            </a:lvl4pPr>
            <a:lvl5pPr marL="1828754" indent="0" algn="r">
              <a:buNone/>
              <a:defRPr sz="1800">
                <a:solidFill>
                  <a:srgbClr val="20396D"/>
                </a:solidFill>
                <a:latin typeface="Open Sans" charset="0"/>
                <a:ea typeface="Open Sans" charset="0"/>
                <a:cs typeface="Open Sans" charset="0"/>
              </a:defRPr>
            </a:lvl5pPr>
          </a:lstStyle>
          <a:p>
            <a:pPr lvl="0"/>
            <a:r>
              <a:rPr lang="en-US" dirty="0"/>
              <a:t>HEADQUARTERS</a:t>
            </a:r>
          </a:p>
          <a:p>
            <a:pPr lvl="0"/>
            <a:endParaRPr lang="en-US" dirty="0"/>
          </a:p>
        </p:txBody>
      </p:sp>
      <p:sp>
        <p:nvSpPr>
          <p:cNvPr id="24" name="Text Placeholder 24"/>
          <p:cNvSpPr>
            <a:spLocks noGrp="1"/>
          </p:cNvSpPr>
          <p:nvPr>
            <p:ph type="body" sz="quarter" idx="16" hasCustomPrompt="1"/>
          </p:nvPr>
        </p:nvSpPr>
        <p:spPr>
          <a:xfrm>
            <a:off x="691516" y="4893601"/>
            <a:ext cx="3245406" cy="1869489"/>
          </a:xfrm>
        </p:spPr>
        <p:txBody>
          <a:bodyPr>
            <a:normAutofit/>
          </a:bodyPr>
          <a:lstStyle>
            <a:lvl1pPr marL="0" indent="0" algn="r">
              <a:buNone/>
              <a:defRPr sz="1800" baseline="0">
                <a:solidFill>
                  <a:srgbClr val="20396D"/>
                </a:solidFill>
                <a:latin typeface="Arial"/>
                <a:ea typeface="Open Sans" charset="0"/>
                <a:cs typeface="Arial"/>
              </a:defRPr>
            </a:lvl1pPr>
            <a:lvl2pPr marL="457189" indent="0" algn="r">
              <a:buNone/>
              <a:defRPr sz="1800">
                <a:solidFill>
                  <a:srgbClr val="20396D"/>
                </a:solidFill>
                <a:latin typeface="Open Sans" charset="0"/>
                <a:ea typeface="Open Sans" charset="0"/>
                <a:cs typeface="Open Sans" charset="0"/>
              </a:defRPr>
            </a:lvl2pPr>
            <a:lvl3pPr marL="914377" indent="0" algn="r">
              <a:buNone/>
              <a:defRPr sz="1800">
                <a:solidFill>
                  <a:srgbClr val="20396D"/>
                </a:solidFill>
                <a:latin typeface="Open Sans" charset="0"/>
                <a:ea typeface="Open Sans" charset="0"/>
                <a:cs typeface="Open Sans" charset="0"/>
              </a:defRPr>
            </a:lvl3pPr>
            <a:lvl4pPr marL="1371566" indent="0" algn="r">
              <a:buNone/>
              <a:defRPr sz="1800">
                <a:solidFill>
                  <a:srgbClr val="20396D"/>
                </a:solidFill>
                <a:latin typeface="Open Sans" charset="0"/>
                <a:ea typeface="Open Sans" charset="0"/>
                <a:cs typeface="Open Sans" charset="0"/>
              </a:defRPr>
            </a:lvl4pPr>
            <a:lvl5pPr marL="1828754" indent="0" algn="r">
              <a:buNone/>
              <a:defRPr sz="1800">
                <a:solidFill>
                  <a:srgbClr val="20396D"/>
                </a:solidFill>
                <a:latin typeface="Open Sans" charset="0"/>
                <a:ea typeface="Open Sans" charset="0"/>
                <a:cs typeface="Open Sans" charset="0"/>
              </a:defRPr>
            </a:lvl5pPr>
          </a:lstStyle>
          <a:p>
            <a:pPr lvl="0"/>
            <a:r>
              <a:rPr lang="en-US" dirty="0"/>
              <a:t>Smart Electric Power Alliance </a:t>
            </a:r>
          </a:p>
          <a:p>
            <a:pPr lvl="0"/>
            <a:r>
              <a:rPr lang="en-US" dirty="0"/>
              <a:t>1220 19th Street, NW, Suite 800, Washington, DC 20036-2405 </a:t>
            </a:r>
          </a:p>
          <a:p>
            <a:pPr lvl="0"/>
            <a:r>
              <a:rPr lang="en-US" dirty="0"/>
              <a:t>202.857.0898</a:t>
            </a:r>
          </a:p>
        </p:txBody>
      </p:sp>
      <p:sp>
        <p:nvSpPr>
          <p:cNvPr id="3" name="Text Placeholder 2"/>
          <p:cNvSpPr>
            <a:spLocks noGrp="1"/>
          </p:cNvSpPr>
          <p:nvPr>
            <p:ph type="body" sz="quarter" idx="17" hasCustomPrompt="1"/>
          </p:nvPr>
        </p:nvSpPr>
        <p:spPr>
          <a:xfrm>
            <a:off x="691516" y="473181"/>
            <a:ext cx="3245406" cy="1489710"/>
          </a:xfrm>
        </p:spPr>
        <p:txBody>
          <a:bodyPr>
            <a:normAutofit/>
          </a:bodyPr>
          <a:lstStyle>
            <a:lvl1pPr marL="0" indent="0" algn="r">
              <a:buNone/>
              <a:defRPr sz="4400" b="1" i="0">
                <a:solidFill>
                  <a:srgbClr val="41C575"/>
                </a:solidFill>
                <a:latin typeface="Arial"/>
                <a:ea typeface="Open Sans" charset="0"/>
                <a:cs typeface="Arial"/>
              </a:defRPr>
            </a:lvl1pPr>
          </a:lstStyle>
          <a:p>
            <a:pPr lvl="0"/>
            <a:r>
              <a:rPr lang="en-US" dirty="0"/>
              <a:t>Locations</a:t>
            </a:r>
          </a:p>
        </p:txBody>
      </p:sp>
    </p:spTree>
    <p:extLst>
      <p:ext uri="{BB962C8B-B14F-4D97-AF65-F5344CB8AC3E}">
        <p14:creationId xmlns:p14="http://schemas.microsoft.com/office/powerpoint/2010/main" val="1914772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Final Slide A">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0" y="1290117"/>
            <a:ext cx="10058400" cy="6482287"/>
          </a:xfrm>
          <a:prstGeom prst="rect">
            <a:avLst/>
          </a:prstGeom>
          <a:gradFill>
            <a:gsLst>
              <a:gs pos="100000">
                <a:srgbClr val="20396D">
                  <a:alpha val="0"/>
                </a:srgbClr>
              </a:gs>
              <a:gs pos="0">
                <a:srgbClr val="21396E">
                  <a:alpha val="90000"/>
                </a:srgb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pic>
        <p:nvPicPr>
          <p:cNvPr id="9" name="Picture 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20492" y="6299728"/>
            <a:ext cx="3602366" cy="106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4235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inal Slide A">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0" y="1290117"/>
            <a:ext cx="10058400" cy="6482287"/>
          </a:xfrm>
          <a:prstGeom prst="rect">
            <a:avLst/>
          </a:prstGeom>
          <a:gradFill>
            <a:gsLst>
              <a:gs pos="100000">
                <a:srgbClr val="20396D">
                  <a:alpha val="0"/>
                </a:srgbClr>
              </a:gs>
              <a:gs pos="0">
                <a:srgbClr val="21396E">
                  <a:alpha val="90000"/>
                </a:srgb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pic>
        <p:nvPicPr>
          <p:cNvPr id="9" name="Picture 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20492" y="6299728"/>
            <a:ext cx="3602366" cy="106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488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nal Slide A">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0058400" cy="7772400"/>
          </a:xfrm>
          <a:prstGeom prst="rect">
            <a:avLst/>
          </a:prstGeom>
        </p:spPr>
      </p:pic>
      <p:sp>
        <p:nvSpPr>
          <p:cNvPr id="6" name="Rectangle 5"/>
          <p:cNvSpPr/>
          <p:nvPr userDrawn="1"/>
        </p:nvSpPr>
        <p:spPr>
          <a:xfrm>
            <a:off x="0" y="1290117"/>
            <a:ext cx="10058400" cy="6482287"/>
          </a:xfrm>
          <a:prstGeom prst="rect">
            <a:avLst/>
          </a:prstGeom>
          <a:gradFill>
            <a:gsLst>
              <a:gs pos="100000">
                <a:srgbClr val="20396D">
                  <a:alpha val="0"/>
                </a:srgbClr>
              </a:gs>
              <a:gs pos="0">
                <a:srgbClr val="21396E">
                  <a:alpha val="90000"/>
                </a:srgb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pic>
        <p:nvPicPr>
          <p:cNvPr id="9" name="Picture 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20492" y="6299728"/>
            <a:ext cx="3602366" cy="106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3476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nal Slide (green)">
    <p:spTree>
      <p:nvGrpSpPr>
        <p:cNvPr id="1" name=""/>
        <p:cNvGrpSpPr/>
        <p:nvPr/>
      </p:nvGrpSpPr>
      <p:grpSpPr>
        <a:xfrm>
          <a:off x="0" y="0"/>
          <a:ext cx="0" cy="0"/>
          <a:chOff x="0" y="0"/>
          <a:chExt cx="0" cy="0"/>
        </a:xfrm>
      </p:grpSpPr>
      <p:sp>
        <p:nvSpPr>
          <p:cNvPr id="6" name="Rectangle 5"/>
          <p:cNvSpPr/>
          <p:nvPr userDrawn="1"/>
        </p:nvSpPr>
        <p:spPr>
          <a:xfrm>
            <a:off x="0" y="0"/>
            <a:ext cx="10058400" cy="7772400"/>
          </a:xfrm>
          <a:prstGeom prst="rect">
            <a:avLst/>
          </a:prstGeom>
          <a:solidFill>
            <a:srgbClr val="41C575"/>
          </a:solidFill>
          <a:ln>
            <a:noFill/>
          </a:ln>
        </p:spPr>
        <p:style>
          <a:lnRef idx="1">
            <a:schemeClr val="accent1"/>
          </a:lnRef>
          <a:fillRef idx="3">
            <a:schemeClr val="accent1"/>
          </a:fillRef>
          <a:effectRef idx="2">
            <a:schemeClr val="accent1"/>
          </a:effectRef>
          <a:fontRef idx="minor">
            <a:schemeClr val="lt1"/>
          </a:fontRef>
        </p:style>
        <p:txBody>
          <a:bodyPr lIns="42795" tIns="21397" rIns="42795" bIns="21397" anchor="ctr"/>
          <a:lstStyle/>
          <a:p>
            <a:pPr algn="ctr" defTabSz="855115">
              <a:defRPr/>
            </a:pPr>
            <a:endParaRPr lang="en-US" sz="1800" dirty="0"/>
          </a:p>
        </p:txBody>
      </p:sp>
      <p:pic>
        <p:nvPicPr>
          <p:cNvPr id="4" name="Picture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20492" y="6299728"/>
            <a:ext cx="3602366" cy="106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20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l Slide (blue)">
    <p:spTree>
      <p:nvGrpSpPr>
        <p:cNvPr id="1" name=""/>
        <p:cNvGrpSpPr/>
        <p:nvPr/>
      </p:nvGrpSpPr>
      <p:grpSpPr>
        <a:xfrm>
          <a:off x="0" y="0"/>
          <a:ext cx="0" cy="0"/>
          <a:chOff x="0" y="0"/>
          <a:chExt cx="0" cy="0"/>
        </a:xfrm>
      </p:grpSpPr>
      <p:sp>
        <p:nvSpPr>
          <p:cNvPr id="6" name="Rectangle 5"/>
          <p:cNvSpPr/>
          <p:nvPr userDrawn="1"/>
        </p:nvSpPr>
        <p:spPr>
          <a:xfrm>
            <a:off x="0" y="0"/>
            <a:ext cx="10058400" cy="7772400"/>
          </a:xfrm>
          <a:prstGeom prst="rect">
            <a:avLst/>
          </a:prstGeom>
          <a:solidFill>
            <a:srgbClr val="20396D"/>
          </a:solidFill>
          <a:ln>
            <a:noFill/>
          </a:ln>
        </p:spPr>
        <p:style>
          <a:lnRef idx="1">
            <a:schemeClr val="accent1"/>
          </a:lnRef>
          <a:fillRef idx="3">
            <a:schemeClr val="accent1"/>
          </a:fillRef>
          <a:effectRef idx="2">
            <a:schemeClr val="accent1"/>
          </a:effectRef>
          <a:fontRef idx="minor">
            <a:schemeClr val="lt1"/>
          </a:fontRef>
        </p:style>
        <p:txBody>
          <a:bodyPr lIns="42795" tIns="21397" rIns="42795" bIns="21397" anchor="ctr"/>
          <a:lstStyle/>
          <a:p>
            <a:pPr algn="ctr" defTabSz="855115">
              <a:defRPr/>
            </a:pPr>
            <a:endParaRPr lang="en-US" sz="1800" dirty="0"/>
          </a:p>
        </p:txBody>
      </p:sp>
      <p:pic>
        <p:nvPicPr>
          <p:cNvPr id="4" name="Picture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20492" y="6299728"/>
            <a:ext cx="3602366" cy="106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490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Slide (red)">
    <p:spTree>
      <p:nvGrpSpPr>
        <p:cNvPr id="1" name=""/>
        <p:cNvGrpSpPr/>
        <p:nvPr/>
      </p:nvGrpSpPr>
      <p:grpSpPr>
        <a:xfrm>
          <a:off x="0" y="0"/>
          <a:ext cx="0" cy="0"/>
          <a:chOff x="0" y="0"/>
          <a:chExt cx="0" cy="0"/>
        </a:xfrm>
      </p:grpSpPr>
      <p:sp>
        <p:nvSpPr>
          <p:cNvPr id="6" name="Rectangle 5"/>
          <p:cNvSpPr/>
          <p:nvPr userDrawn="1"/>
        </p:nvSpPr>
        <p:spPr>
          <a:xfrm>
            <a:off x="0" y="0"/>
            <a:ext cx="10058400" cy="7772400"/>
          </a:xfrm>
          <a:prstGeom prst="rect">
            <a:avLst/>
          </a:prstGeom>
          <a:solidFill>
            <a:srgbClr val="E95030"/>
          </a:solidFill>
          <a:ln>
            <a:noFill/>
          </a:ln>
        </p:spPr>
        <p:style>
          <a:lnRef idx="1">
            <a:schemeClr val="accent1"/>
          </a:lnRef>
          <a:fillRef idx="3">
            <a:schemeClr val="accent1"/>
          </a:fillRef>
          <a:effectRef idx="2">
            <a:schemeClr val="accent1"/>
          </a:effectRef>
          <a:fontRef idx="minor">
            <a:schemeClr val="lt1"/>
          </a:fontRef>
        </p:style>
        <p:txBody>
          <a:bodyPr lIns="42795" tIns="21397" rIns="42795" bIns="21397" anchor="ctr"/>
          <a:lstStyle/>
          <a:p>
            <a:pPr algn="ctr" defTabSz="855115">
              <a:defRPr/>
            </a:pPr>
            <a:endParaRPr lang="en-US" sz="1800" dirty="0"/>
          </a:p>
        </p:txBody>
      </p:sp>
      <p:pic>
        <p:nvPicPr>
          <p:cNvPr id="4" name="Picture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20492" y="6299728"/>
            <a:ext cx="3602366" cy="106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74450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nal Slide (yellow)">
    <p:spTree>
      <p:nvGrpSpPr>
        <p:cNvPr id="1" name=""/>
        <p:cNvGrpSpPr/>
        <p:nvPr/>
      </p:nvGrpSpPr>
      <p:grpSpPr>
        <a:xfrm>
          <a:off x="0" y="0"/>
          <a:ext cx="0" cy="0"/>
          <a:chOff x="0" y="0"/>
          <a:chExt cx="0" cy="0"/>
        </a:xfrm>
      </p:grpSpPr>
      <p:sp>
        <p:nvSpPr>
          <p:cNvPr id="6" name="Rectangle 5"/>
          <p:cNvSpPr/>
          <p:nvPr userDrawn="1"/>
        </p:nvSpPr>
        <p:spPr>
          <a:xfrm>
            <a:off x="0" y="0"/>
            <a:ext cx="10058400" cy="7772400"/>
          </a:xfrm>
          <a:prstGeom prst="rect">
            <a:avLst/>
          </a:prstGeom>
          <a:solidFill>
            <a:srgbClr val="F7A81C"/>
          </a:solidFill>
          <a:ln>
            <a:noFill/>
          </a:ln>
        </p:spPr>
        <p:style>
          <a:lnRef idx="1">
            <a:schemeClr val="accent1"/>
          </a:lnRef>
          <a:fillRef idx="3">
            <a:schemeClr val="accent1"/>
          </a:fillRef>
          <a:effectRef idx="2">
            <a:schemeClr val="accent1"/>
          </a:effectRef>
          <a:fontRef idx="minor">
            <a:schemeClr val="lt1"/>
          </a:fontRef>
        </p:style>
        <p:txBody>
          <a:bodyPr lIns="42795" tIns="21397" rIns="42795" bIns="21397" anchor="ctr"/>
          <a:lstStyle/>
          <a:p>
            <a:pPr algn="ctr" defTabSz="855115">
              <a:defRPr/>
            </a:pPr>
            <a:endParaRPr lang="en-US" sz="1800" dirty="0"/>
          </a:p>
        </p:txBody>
      </p:sp>
      <p:pic>
        <p:nvPicPr>
          <p:cNvPr id="4" name="Picture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20492" y="6299728"/>
            <a:ext cx="3602366" cy="106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792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 ">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2952535"/>
            <a:ext cx="10058400" cy="4819865"/>
          </a:xfrm>
          <a:prstGeom prst="rect">
            <a:avLst/>
          </a:prstGeom>
          <a:gradFill>
            <a:gsLst>
              <a:gs pos="100000">
                <a:schemeClr val="bg1">
                  <a:alpha val="0"/>
                </a:schemeClr>
              </a:gs>
              <a:gs pos="0">
                <a:srgbClr val="21396E">
                  <a:alpha val="90000"/>
                </a:srgbClr>
              </a:gs>
              <a:gs pos="23000">
                <a:srgbClr val="21396E">
                  <a:alpha val="90000"/>
                </a:srgb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1" name="Rectangle 10"/>
          <p:cNvSpPr/>
          <p:nvPr userDrawn="1"/>
        </p:nvSpPr>
        <p:spPr>
          <a:xfrm>
            <a:off x="0" y="6061495"/>
            <a:ext cx="10058400" cy="1691353"/>
          </a:xfrm>
          <a:prstGeom prst="rect">
            <a:avLst/>
          </a:prstGeom>
          <a:solidFill>
            <a:schemeClr val="tx1"/>
          </a:solidFill>
          <a:ln>
            <a:noFill/>
          </a:ln>
          <a:effectLst>
            <a:outerShdw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p:cNvSpPr>
            <a:spLocks noGrp="1"/>
          </p:cNvSpPr>
          <p:nvPr>
            <p:ph type="body" sz="quarter" idx="10" hasCustomPrompt="1"/>
          </p:nvPr>
        </p:nvSpPr>
        <p:spPr>
          <a:xfrm>
            <a:off x="643060" y="1104690"/>
            <a:ext cx="8786693" cy="3468793"/>
          </a:xfrm>
        </p:spPr>
        <p:txBody>
          <a:bodyPr>
            <a:normAutofit/>
          </a:bodyPr>
          <a:lstStyle>
            <a:lvl1pPr marL="0" indent="0">
              <a:buNone/>
              <a:defRPr sz="4800" b="1" i="0">
                <a:solidFill>
                  <a:schemeClr val="tx1"/>
                </a:solidFill>
                <a:latin typeface="Arial"/>
                <a:ea typeface="Open Sans Extrabold" charset="0"/>
                <a:cs typeface="Arial"/>
              </a:defRPr>
            </a:lvl1pPr>
          </a:lstStyle>
          <a:p>
            <a:pPr lvl="0"/>
            <a:r>
              <a:rPr lang="en-US" dirty="0"/>
              <a:t>Presentation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3060" y="6454127"/>
            <a:ext cx="3053734" cy="875338"/>
          </a:xfrm>
          <a:prstGeom prst="rect">
            <a:avLst/>
          </a:prstGeom>
        </p:spPr>
      </p:pic>
      <p:sp>
        <p:nvSpPr>
          <p:cNvPr id="7" name="Text Placeholder 3"/>
          <p:cNvSpPr>
            <a:spLocks noGrp="1"/>
          </p:cNvSpPr>
          <p:nvPr>
            <p:ph type="body" sz="quarter" idx="16" hasCustomPrompt="1"/>
          </p:nvPr>
        </p:nvSpPr>
        <p:spPr>
          <a:xfrm>
            <a:off x="643059" y="2182202"/>
            <a:ext cx="8786693" cy="618980"/>
          </a:xfrm>
        </p:spPr>
        <p:txBody>
          <a:bodyPr>
            <a:normAutofit/>
          </a:bodyPr>
          <a:lstStyle>
            <a:lvl1pPr marL="0" indent="0" algn="l">
              <a:buNone/>
              <a:defRPr sz="3200" b="1" i="0">
                <a:solidFill>
                  <a:srgbClr val="FFFFFF"/>
                </a:solidFill>
                <a:latin typeface="Arial"/>
                <a:ea typeface="Open Sans" charset="0"/>
                <a:cs typeface="Arial"/>
              </a:defRPr>
            </a:lvl1pPr>
          </a:lstStyle>
          <a:p>
            <a:pPr lvl="0"/>
            <a:r>
              <a:rPr lang="en-US" dirty="0"/>
              <a:t>Subtitle</a:t>
            </a:r>
          </a:p>
        </p:txBody>
      </p:sp>
    </p:spTree>
    <p:extLst>
      <p:ext uri="{BB962C8B-B14F-4D97-AF65-F5344CB8AC3E}">
        <p14:creationId xmlns:p14="http://schemas.microsoft.com/office/powerpoint/2010/main" val="29587691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www.sepapower.org</a:t>
            </a:r>
          </a:p>
        </p:txBody>
      </p:sp>
      <p:sp>
        <p:nvSpPr>
          <p:cNvPr id="6" name="Slide Number Placeholder 5"/>
          <p:cNvSpPr>
            <a:spLocks noGrp="1"/>
          </p:cNvSpPr>
          <p:nvPr>
            <p:ph type="sldNum" sz="quarter" idx="12"/>
          </p:nvPr>
        </p:nvSpPr>
        <p:spPr>
          <a:xfrm>
            <a:off x="7208520" y="7203864"/>
            <a:ext cx="2346960" cy="413808"/>
          </a:xfrm>
          <a:prstGeom prst="rect">
            <a:avLst/>
          </a:prstGeom>
        </p:spPr>
        <p:txBody>
          <a:bodyPr vert="horz" wrap="square" lIns="91440" tIns="45720" rIns="91440" bIns="45720" numCol="1" anchor="t" anchorCtr="0" compatLnSpc="1">
            <a:prstTxWarp prst="textNoShape">
              <a:avLst/>
            </a:prstTxWarp>
          </a:bodyPr>
          <a:lstStyle>
            <a:lvl1pPr>
              <a:defRPr/>
            </a:lvl1pPr>
          </a:lstStyle>
          <a:p>
            <a:fld id="{C90607F4-F79C-4F95-B4CC-B5A5FBF6660C}" type="slidenum">
              <a:rPr lang="en-US" altLang="en-US"/>
              <a:pPr/>
              <a:t>‹#›</a:t>
            </a:fld>
            <a:endParaRPr lang="en-US" altLang="en-US"/>
          </a:p>
        </p:txBody>
      </p:sp>
    </p:spTree>
    <p:extLst>
      <p:ext uri="{BB962C8B-B14F-4D97-AF65-F5344CB8AC3E}">
        <p14:creationId xmlns:p14="http://schemas.microsoft.com/office/powerpoint/2010/main" val="2289170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59980" y="323850"/>
            <a:ext cx="2256155" cy="144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FeaturePics-Solar-Panels-065646-2190590.jpg"/>
          <p:cNvPicPr>
            <a:picLocks noChangeAspect="1"/>
          </p:cNvPicPr>
          <p:nvPr userDrawn="1"/>
        </p:nvPicPr>
        <p:blipFill>
          <a:blip r:embed="rId3">
            <a:extLst>
              <a:ext uri="{28A0092B-C50C-407E-A947-70E740481C1C}">
                <a14:useLocalDpi xmlns:a14="http://schemas.microsoft.com/office/drawing/2010/main" val="0"/>
              </a:ext>
            </a:extLst>
          </a:blip>
          <a:srcRect l="-6902" r="16478"/>
          <a:stretch>
            <a:fillRect/>
          </a:stretch>
        </p:blipFill>
        <p:spPr bwMode="auto">
          <a:xfrm>
            <a:off x="-405130" y="0"/>
            <a:ext cx="53086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903469" y="0"/>
            <a:ext cx="5154932" cy="4202853"/>
          </a:xfrm>
        </p:spPr>
        <p:txBody>
          <a:bodyPr anchor="b"/>
          <a:lstStyle>
            <a:lvl1pPr algn="l">
              <a:defRPr sz="4400" b="1" cap="all"/>
            </a:lvl1pPr>
          </a:lstStyle>
          <a:p>
            <a:r>
              <a:rPr lang="en-US" dirty="0"/>
              <a:t>Click to edit Master title style</a:t>
            </a:r>
          </a:p>
        </p:txBody>
      </p:sp>
      <p:sp>
        <p:nvSpPr>
          <p:cNvPr id="3" name="Text Placeholder 2"/>
          <p:cNvSpPr>
            <a:spLocks noGrp="1"/>
          </p:cNvSpPr>
          <p:nvPr>
            <p:ph type="body" idx="1"/>
          </p:nvPr>
        </p:nvSpPr>
        <p:spPr>
          <a:xfrm>
            <a:off x="4903469" y="4202853"/>
            <a:ext cx="5154932" cy="3569547"/>
          </a:xfrm>
        </p:spPr>
        <p:txBody>
          <a:bodyPr/>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84255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pPr>
              <a:defRPr/>
            </a:pPr>
            <a:r>
              <a:rPr lang="en-US"/>
              <a:t>www.sepapower.org</a:t>
            </a:r>
          </a:p>
        </p:txBody>
      </p:sp>
      <p:sp>
        <p:nvSpPr>
          <p:cNvPr id="5" name="Slide Number Placeholder 4"/>
          <p:cNvSpPr>
            <a:spLocks noGrp="1"/>
          </p:cNvSpPr>
          <p:nvPr>
            <p:ph type="sldNum" sz="quarter" idx="12"/>
          </p:nvPr>
        </p:nvSpPr>
        <p:spPr>
          <a:xfrm>
            <a:off x="7208520" y="7203864"/>
            <a:ext cx="2346960" cy="413808"/>
          </a:xfrm>
          <a:prstGeom prst="rect">
            <a:avLst/>
          </a:prstGeom>
        </p:spPr>
        <p:txBody>
          <a:bodyPr vert="horz" wrap="square" lIns="91440" tIns="45720" rIns="91440" bIns="45720" numCol="1" anchor="t" anchorCtr="0" compatLnSpc="1">
            <a:prstTxWarp prst="textNoShape">
              <a:avLst/>
            </a:prstTxWarp>
          </a:bodyPr>
          <a:lstStyle>
            <a:lvl1pPr>
              <a:defRPr/>
            </a:lvl1pPr>
          </a:lstStyle>
          <a:p>
            <a:fld id="{9AD09209-D39E-49E5-818F-9FB458B4D322}" type="slidenum">
              <a:rPr lang="en-US" altLang="en-US"/>
              <a:pPr/>
              <a:t>‹#›</a:t>
            </a:fld>
            <a:endParaRPr lang="en-US" altLang="en-US"/>
          </a:p>
        </p:txBody>
      </p:sp>
    </p:spTree>
    <p:extLst>
      <p:ext uri="{BB962C8B-B14F-4D97-AF65-F5344CB8AC3E}">
        <p14:creationId xmlns:p14="http://schemas.microsoft.com/office/powerpoint/2010/main" val="367521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B">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0" y="6061495"/>
            <a:ext cx="10058400" cy="1691353"/>
          </a:xfrm>
          <a:prstGeom prst="rect">
            <a:avLst/>
          </a:prstGeom>
          <a:solidFill>
            <a:schemeClr val="tx1"/>
          </a:solidFill>
          <a:ln>
            <a:noFill/>
          </a:ln>
          <a:effectLst>
            <a:outerShdw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 Placeholder 3"/>
          <p:cNvSpPr>
            <a:spLocks noGrp="1"/>
          </p:cNvSpPr>
          <p:nvPr>
            <p:ph type="body" sz="quarter" idx="10" hasCustomPrompt="1"/>
          </p:nvPr>
        </p:nvSpPr>
        <p:spPr>
          <a:xfrm>
            <a:off x="643060" y="1104690"/>
            <a:ext cx="8786693" cy="3468793"/>
          </a:xfrm>
        </p:spPr>
        <p:txBody>
          <a:bodyPr>
            <a:normAutofit/>
          </a:bodyPr>
          <a:lstStyle>
            <a:lvl1pPr marL="0" indent="0">
              <a:buNone/>
              <a:defRPr sz="4800" b="1" i="0">
                <a:solidFill>
                  <a:srgbClr val="20396D"/>
                </a:solidFill>
                <a:latin typeface="Arial"/>
                <a:ea typeface="Open Sans Extrabold" charset="0"/>
                <a:cs typeface="Arial"/>
              </a:defRPr>
            </a:lvl1pPr>
          </a:lstStyle>
          <a:p>
            <a:pPr lvl="0"/>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3060" y="6454127"/>
            <a:ext cx="3053734" cy="875338"/>
          </a:xfrm>
          <a:prstGeom prst="rect">
            <a:avLst/>
          </a:prstGeom>
        </p:spPr>
      </p:pic>
      <p:sp>
        <p:nvSpPr>
          <p:cNvPr id="7" name="Text Placeholder 3"/>
          <p:cNvSpPr>
            <a:spLocks noGrp="1"/>
          </p:cNvSpPr>
          <p:nvPr>
            <p:ph type="body" sz="quarter" idx="16" hasCustomPrompt="1"/>
          </p:nvPr>
        </p:nvSpPr>
        <p:spPr>
          <a:xfrm>
            <a:off x="643059" y="2182202"/>
            <a:ext cx="8786693" cy="618980"/>
          </a:xfrm>
        </p:spPr>
        <p:txBody>
          <a:bodyPr>
            <a:normAutofit/>
          </a:bodyPr>
          <a:lstStyle>
            <a:lvl1pPr marL="0" indent="0" algn="l">
              <a:buNone/>
              <a:defRPr sz="3200" b="1" i="0">
                <a:solidFill>
                  <a:srgbClr val="F7A81C"/>
                </a:solidFill>
                <a:latin typeface="Arial"/>
                <a:ea typeface="Open Sans" charset="0"/>
                <a:cs typeface="Arial"/>
              </a:defRPr>
            </a:lvl1pPr>
          </a:lstStyle>
          <a:p>
            <a:pPr lvl="0"/>
            <a:r>
              <a:rPr lang="en-US" dirty="0"/>
              <a:t>Subtitle</a:t>
            </a:r>
          </a:p>
        </p:txBody>
      </p:sp>
    </p:spTree>
    <p:extLst>
      <p:ext uri="{BB962C8B-B14F-4D97-AF65-F5344CB8AC3E}">
        <p14:creationId xmlns:p14="http://schemas.microsoft.com/office/powerpoint/2010/main" val="114772229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C">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0" y="6061495"/>
            <a:ext cx="10058400" cy="1691353"/>
          </a:xfrm>
          <a:prstGeom prst="rect">
            <a:avLst/>
          </a:prstGeom>
          <a:solidFill>
            <a:schemeClr val="tx1"/>
          </a:solidFill>
          <a:ln>
            <a:noFill/>
          </a:ln>
          <a:effectLst>
            <a:outerShdw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p:cNvSpPr>
            <a:spLocks noGrp="1"/>
          </p:cNvSpPr>
          <p:nvPr>
            <p:ph type="body" sz="quarter" idx="10" hasCustomPrompt="1"/>
          </p:nvPr>
        </p:nvSpPr>
        <p:spPr>
          <a:xfrm>
            <a:off x="643060" y="1104690"/>
            <a:ext cx="8786693" cy="3468793"/>
          </a:xfrm>
        </p:spPr>
        <p:txBody>
          <a:bodyPr>
            <a:normAutofit/>
          </a:bodyPr>
          <a:lstStyle>
            <a:lvl1pPr marL="0" indent="0">
              <a:buNone/>
              <a:defRPr sz="4800" b="1" i="0">
                <a:solidFill>
                  <a:srgbClr val="20396D"/>
                </a:solidFill>
                <a:latin typeface="Arial"/>
                <a:ea typeface="Open Sans Extrabold" charset="0"/>
                <a:cs typeface="Arial"/>
              </a:defRPr>
            </a:lvl1pPr>
          </a:lstStyle>
          <a:p>
            <a:pPr lvl="0"/>
            <a:r>
              <a:rPr lang="en-US" dirty="0"/>
              <a:t>Presentation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76019" y="6454127"/>
            <a:ext cx="3053734" cy="875338"/>
          </a:xfrm>
          <a:prstGeom prst="rect">
            <a:avLst/>
          </a:prstGeom>
        </p:spPr>
      </p:pic>
      <p:sp>
        <p:nvSpPr>
          <p:cNvPr id="6" name="Text Placeholder 3"/>
          <p:cNvSpPr>
            <a:spLocks noGrp="1"/>
          </p:cNvSpPr>
          <p:nvPr>
            <p:ph type="body" sz="quarter" idx="16" hasCustomPrompt="1"/>
          </p:nvPr>
        </p:nvSpPr>
        <p:spPr>
          <a:xfrm>
            <a:off x="643059" y="2182202"/>
            <a:ext cx="8786693" cy="618980"/>
          </a:xfrm>
        </p:spPr>
        <p:txBody>
          <a:bodyPr>
            <a:normAutofit/>
          </a:bodyPr>
          <a:lstStyle>
            <a:lvl1pPr marL="0" indent="0" algn="l">
              <a:buNone/>
              <a:defRPr sz="3200" b="1" i="0">
                <a:solidFill>
                  <a:srgbClr val="F7A81C"/>
                </a:solidFill>
                <a:latin typeface="Arial"/>
                <a:ea typeface="Open Sans" charset="0"/>
                <a:cs typeface="Arial"/>
              </a:defRPr>
            </a:lvl1pPr>
          </a:lstStyle>
          <a:p>
            <a:pPr lvl="0"/>
            <a:r>
              <a:rPr lang="en-US" dirty="0"/>
              <a:t>Subtitle</a:t>
            </a:r>
          </a:p>
        </p:txBody>
      </p:sp>
    </p:spTree>
    <p:extLst>
      <p:ext uri="{BB962C8B-B14F-4D97-AF65-F5344CB8AC3E}">
        <p14:creationId xmlns:p14="http://schemas.microsoft.com/office/powerpoint/2010/main" val="58967355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Slide (green)">
    <p:bg>
      <p:bgPr>
        <a:solidFill>
          <a:srgbClr val="41C57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703303" y="2310130"/>
            <a:ext cx="8663582" cy="4915323"/>
          </a:xfrm>
        </p:spPr>
        <p:txBody>
          <a:bodyPr/>
          <a:lstStyle>
            <a:lvl1pPr marL="0" indent="0">
              <a:buNone/>
              <a:defRPr>
                <a:solidFill>
                  <a:schemeClr val="bg1"/>
                </a:solidFill>
                <a:latin typeface="Arial"/>
                <a:ea typeface="Open Sans" charset="0"/>
                <a:cs typeface="Arial"/>
              </a:defRPr>
            </a:lvl1pPr>
            <a:lvl2pPr marL="457189" indent="0">
              <a:buNone/>
              <a:defRPr>
                <a:solidFill>
                  <a:schemeClr val="bg1"/>
                </a:solidFill>
                <a:latin typeface="Arial"/>
                <a:ea typeface="Open Sans" charset="0"/>
                <a:cs typeface="Arial"/>
              </a:defRPr>
            </a:lvl2pPr>
            <a:lvl3pPr marL="914377" indent="0">
              <a:buNone/>
              <a:defRPr>
                <a:solidFill>
                  <a:schemeClr val="bg1"/>
                </a:solidFill>
                <a:latin typeface="Arial"/>
                <a:ea typeface="Open Sans" charset="0"/>
                <a:cs typeface="Arial"/>
              </a:defRPr>
            </a:lvl3pPr>
            <a:lvl4pPr marL="1371566" indent="0">
              <a:buNone/>
              <a:defRPr>
                <a:solidFill>
                  <a:schemeClr val="bg1"/>
                </a:solidFill>
                <a:latin typeface="Arial"/>
                <a:ea typeface="Open Sans" charset="0"/>
                <a:cs typeface="Arial"/>
              </a:defRPr>
            </a:lvl4pPr>
            <a:lvl5pPr marL="1828754" indent="0">
              <a:buNone/>
              <a:defRPr>
                <a:solidFill>
                  <a:schemeClr val="bg1"/>
                </a:solidFill>
                <a:latin typeface="Arial"/>
                <a:ea typeface="Open Sans" charset="0"/>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691515" y="762575"/>
            <a:ext cx="8675370" cy="1153538"/>
          </a:xfrm>
        </p:spPr>
        <p:txBody>
          <a:bodyPr anchor="t" anchorCtr="0"/>
          <a:lstStyle>
            <a:lvl1pPr>
              <a:defRPr b="1" i="0">
                <a:solidFill>
                  <a:schemeClr val="bg1"/>
                </a:solidFill>
                <a:latin typeface="Arial"/>
                <a:ea typeface="Open Sans" charset="0"/>
                <a:cs typeface="Arial"/>
              </a:defRPr>
            </a:lvl1pPr>
          </a:lstStyle>
          <a:p>
            <a:r>
              <a:rPr lang="en-US" dirty="0"/>
              <a:t>Click to edit Master title style</a:t>
            </a:r>
          </a:p>
        </p:txBody>
      </p:sp>
    </p:spTree>
    <p:extLst>
      <p:ext uri="{BB962C8B-B14F-4D97-AF65-F5344CB8AC3E}">
        <p14:creationId xmlns:p14="http://schemas.microsoft.com/office/powerpoint/2010/main" val="165735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 Slide (blue)">
    <p:bg>
      <p:bgPr>
        <a:solidFill>
          <a:srgbClr val="20396D"/>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703303" y="2310130"/>
            <a:ext cx="8663582" cy="4915323"/>
          </a:xfrm>
        </p:spPr>
        <p:txBody>
          <a:bodyPr/>
          <a:lstStyle>
            <a:lvl1pPr marL="0" indent="0">
              <a:buNone/>
              <a:defRPr>
                <a:solidFill>
                  <a:schemeClr val="bg1"/>
                </a:solidFill>
                <a:latin typeface="Arial"/>
                <a:ea typeface="Open Sans" charset="0"/>
                <a:cs typeface="Arial"/>
              </a:defRPr>
            </a:lvl1pPr>
            <a:lvl2pPr marL="457189" indent="0">
              <a:buNone/>
              <a:defRPr>
                <a:solidFill>
                  <a:schemeClr val="bg1"/>
                </a:solidFill>
                <a:latin typeface="Arial"/>
                <a:ea typeface="Open Sans" charset="0"/>
                <a:cs typeface="Arial"/>
              </a:defRPr>
            </a:lvl2pPr>
            <a:lvl3pPr marL="914377" indent="0">
              <a:buNone/>
              <a:defRPr>
                <a:solidFill>
                  <a:schemeClr val="bg1"/>
                </a:solidFill>
                <a:latin typeface="Arial"/>
                <a:ea typeface="Open Sans" charset="0"/>
                <a:cs typeface="Arial"/>
              </a:defRPr>
            </a:lvl3pPr>
            <a:lvl4pPr marL="1371566" indent="0">
              <a:buNone/>
              <a:defRPr>
                <a:solidFill>
                  <a:schemeClr val="bg1"/>
                </a:solidFill>
                <a:latin typeface="Arial"/>
                <a:ea typeface="Open Sans" charset="0"/>
                <a:cs typeface="Arial"/>
              </a:defRPr>
            </a:lvl4pPr>
            <a:lvl5pPr marL="1828754" indent="0">
              <a:buNone/>
              <a:defRPr>
                <a:solidFill>
                  <a:schemeClr val="bg1"/>
                </a:solidFill>
                <a:latin typeface="Arial"/>
                <a:ea typeface="Open Sans" charset="0"/>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691515" y="762575"/>
            <a:ext cx="8675370" cy="1153538"/>
          </a:xfrm>
        </p:spPr>
        <p:txBody>
          <a:bodyPr anchor="t" anchorCtr="0"/>
          <a:lstStyle>
            <a:lvl1pPr>
              <a:defRPr b="1">
                <a:solidFill>
                  <a:schemeClr val="bg1"/>
                </a:solidFill>
                <a:latin typeface="Arial"/>
                <a:ea typeface="Open Sans" charset="0"/>
                <a:cs typeface="Arial"/>
              </a:defRPr>
            </a:lvl1pPr>
          </a:lstStyle>
          <a:p>
            <a:r>
              <a:rPr lang="en-US"/>
              <a:t>Click to edit Master title style</a:t>
            </a:r>
            <a:endParaRPr lang="en-US" dirty="0"/>
          </a:p>
        </p:txBody>
      </p:sp>
    </p:spTree>
    <p:extLst>
      <p:ext uri="{BB962C8B-B14F-4D97-AF65-F5344CB8AC3E}">
        <p14:creationId xmlns:p14="http://schemas.microsoft.com/office/powerpoint/2010/main" val="515204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Slide (red)">
    <p:bg>
      <p:bgPr>
        <a:solidFill>
          <a:srgbClr val="EA5030"/>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703303" y="2310130"/>
            <a:ext cx="8663582" cy="4915323"/>
          </a:xfrm>
        </p:spPr>
        <p:txBody>
          <a:bodyPr/>
          <a:lstStyle>
            <a:lvl1pPr marL="0" indent="0">
              <a:buNone/>
              <a:defRPr>
                <a:solidFill>
                  <a:schemeClr val="bg1"/>
                </a:solidFill>
                <a:latin typeface="Arial"/>
                <a:ea typeface="Open Sans" charset="0"/>
                <a:cs typeface="Arial"/>
              </a:defRPr>
            </a:lvl1pPr>
            <a:lvl2pPr marL="457189" indent="0">
              <a:buNone/>
              <a:defRPr>
                <a:solidFill>
                  <a:schemeClr val="bg1"/>
                </a:solidFill>
                <a:latin typeface="Arial"/>
                <a:ea typeface="Open Sans" charset="0"/>
                <a:cs typeface="Arial"/>
              </a:defRPr>
            </a:lvl2pPr>
            <a:lvl3pPr marL="914377" indent="0">
              <a:buNone/>
              <a:defRPr>
                <a:solidFill>
                  <a:schemeClr val="bg1"/>
                </a:solidFill>
                <a:latin typeface="Arial"/>
                <a:ea typeface="Open Sans" charset="0"/>
                <a:cs typeface="Arial"/>
              </a:defRPr>
            </a:lvl3pPr>
            <a:lvl4pPr marL="1371566" indent="0">
              <a:buNone/>
              <a:defRPr>
                <a:solidFill>
                  <a:schemeClr val="bg1"/>
                </a:solidFill>
                <a:latin typeface="Arial"/>
                <a:ea typeface="Open Sans" charset="0"/>
                <a:cs typeface="Arial"/>
              </a:defRPr>
            </a:lvl4pPr>
            <a:lvl5pPr marL="1828754" indent="0">
              <a:buNone/>
              <a:defRPr>
                <a:solidFill>
                  <a:schemeClr val="bg1"/>
                </a:solidFill>
                <a:latin typeface="Arial"/>
                <a:ea typeface="Open Sans" charset="0"/>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691515" y="762575"/>
            <a:ext cx="8675370" cy="1153538"/>
          </a:xfrm>
        </p:spPr>
        <p:txBody>
          <a:bodyPr anchor="t" anchorCtr="0"/>
          <a:lstStyle>
            <a:lvl1pPr>
              <a:defRPr b="1">
                <a:solidFill>
                  <a:schemeClr val="bg1"/>
                </a:solidFill>
                <a:latin typeface="Arial"/>
                <a:ea typeface="Open Sans" charset="0"/>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22842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Slide (yellow)">
    <p:bg>
      <p:bgPr>
        <a:solidFill>
          <a:srgbClr val="F7A81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1515" y="762575"/>
            <a:ext cx="8675370" cy="1153538"/>
          </a:xfrm>
        </p:spPr>
        <p:txBody>
          <a:bodyPr anchor="t" anchorCtr="0"/>
          <a:lstStyle>
            <a:lvl1pPr>
              <a:defRPr b="1">
                <a:solidFill>
                  <a:schemeClr val="bg1"/>
                </a:solidFill>
                <a:latin typeface="Arial"/>
                <a:ea typeface="Open Sans" charset="0"/>
                <a:cs typeface="Arial"/>
              </a:defRPr>
            </a:lvl1pPr>
          </a:lstStyle>
          <a:p>
            <a:r>
              <a:rPr lang="en-US" dirty="0"/>
              <a:t>Click to edit Master title style</a:t>
            </a:r>
          </a:p>
        </p:txBody>
      </p:sp>
      <p:sp>
        <p:nvSpPr>
          <p:cNvPr id="10" name="Text Placeholder 9"/>
          <p:cNvSpPr>
            <a:spLocks noGrp="1"/>
          </p:cNvSpPr>
          <p:nvPr>
            <p:ph type="body" sz="quarter" idx="10"/>
          </p:nvPr>
        </p:nvSpPr>
        <p:spPr>
          <a:xfrm>
            <a:off x="703303" y="2310130"/>
            <a:ext cx="8663582" cy="4915323"/>
          </a:xfrm>
        </p:spPr>
        <p:txBody>
          <a:bodyPr/>
          <a:lstStyle>
            <a:lvl1pPr marL="0" indent="0">
              <a:buNone/>
              <a:defRPr>
                <a:solidFill>
                  <a:schemeClr val="bg1"/>
                </a:solidFill>
                <a:latin typeface="Arial"/>
                <a:ea typeface="Open Sans" charset="0"/>
                <a:cs typeface="Arial"/>
              </a:defRPr>
            </a:lvl1pPr>
            <a:lvl2pPr marL="457189" indent="0">
              <a:buNone/>
              <a:defRPr>
                <a:solidFill>
                  <a:schemeClr val="bg1"/>
                </a:solidFill>
                <a:latin typeface="Arial"/>
                <a:ea typeface="Open Sans" charset="0"/>
                <a:cs typeface="Arial"/>
              </a:defRPr>
            </a:lvl2pPr>
            <a:lvl3pPr marL="914377" indent="0">
              <a:buNone/>
              <a:defRPr>
                <a:solidFill>
                  <a:schemeClr val="bg1"/>
                </a:solidFill>
                <a:latin typeface="Arial"/>
                <a:ea typeface="Open Sans" charset="0"/>
                <a:cs typeface="Arial"/>
              </a:defRPr>
            </a:lvl3pPr>
            <a:lvl4pPr marL="1371566" indent="0">
              <a:buNone/>
              <a:defRPr>
                <a:solidFill>
                  <a:schemeClr val="bg1"/>
                </a:solidFill>
                <a:latin typeface="Arial"/>
                <a:ea typeface="Open Sans" charset="0"/>
                <a:cs typeface="Arial"/>
              </a:defRPr>
            </a:lvl4pPr>
            <a:lvl5pPr marL="1828754" indent="0">
              <a:buNone/>
              <a:defRPr>
                <a:solidFill>
                  <a:schemeClr val="bg1"/>
                </a:solidFill>
                <a:latin typeface="Arial"/>
                <a:ea typeface="Open Sans" charset="0"/>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85307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2"/>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6"/>
            <a:ext cx="2263140" cy="413808"/>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331845" y="7203866"/>
            <a:ext cx="3394710" cy="413808"/>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www.sepapower.org</a:t>
            </a:r>
          </a:p>
        </p:txBody>
      </p:sp>
      <p:sp>
        <p:nvSpPr>
          <p:cNvPr id="6" name="Slide Number Placeholder 5"/>
          <p:cNvSpPr>
            <a:spLocks noGrp="1"/>
          </p:cNvSpPr>
          <p:nvPr>
            <p:ph type="sldNum" sz="quarter" idx="4"/>
          </p:nvPr>
        </p:nvSpPr>
        <p:spPr>
          <a:xfrm>
            <a:off x="7103745" y="7203866"/>
            <a:ext cx="2263140" cy="413808"/>
          </a:xfrm>
          <a:prstGeom prst="rect">
            <a:avLst/>
          </a:prstGeom>
        </p:spPr>
        <p:txBody>
          <a:bodyPr vert="horz" lIns="91440" tIns="45720" rIns="91440" bIns="45720" rtlCol="0" anchor="ctr"/>
          <a:lstStyle>
            <a:lvl1pPr algn="r">
              <a:defRPr sz="1200">
                <a:solidFill>
                  <a:schemeClr val="tx1">
                    <a:tint val="75000"/>
                  </a:schemeClr>
                </a:solidFill>
              </a:defRPr>
            </a:lvl1pPr>
          </a:lstStyle>
          <a:p>
            <a:fld id="{B473C8EA-78FF-BF45-AAE7-1601E6FA0102}" type="slidenum">
              <a:rPr lang="en-US" smtClean="0"/>
              <a:t>‹#›</a:t>
            </a:fld>
            <a:endParaRPr lang="en-US"/>
          </a:p>
        </p:txBody>
      </p:sp>
    </p:spTree>
    <p:extLst>
      <p:ext uri="{BB962C8B-B14F-4D97-AF65-F5344CB8AC3E}">
        <p14:creationId xmlns:p14="http://schemas.microsoft.com/office/powerpoint/2010/main" val="57218585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49" r:id="rId3"/>
    <p:sldLayoutId id="2147483661" r:id="rId4"/>
    <p:sldLayoutId id="2147483662" r:id="rId5"/>
    <p:sldLayoutId id="2147483654" r:id="rId6"/>
    <p:sldLayoutId id="2147483663" r:id="rId7"/>
    <p:sldLayoutId id="2147483664" r:id="rId8"/>
    <p:sldLayoutId id="2147483665" r:id="rId9"/>
    <p:sldLayoutId id="2147483677" r:id="rId10"/>
    <p:sldLayoutId id="2147483666" r:id="rId11"/>
    <p:sldLayoutId id="2147483652" r:id="rId12"/>
    <p:sldLayoutId id="2147483668" r:id="rId13"/>
    <p:sldLayoutId id="2147483667" r:id="rId14"/>
    <p:sldLayoutId id="2147483669" r:id="rId15"/>
    <p:sldLayoutId id="2147483650" r:id="rId16"/>
    <p:sldLayoutId id="2147483651" r:id="rId17"/>
    <p:sldLayoutId id="2147483678" r:id="rId18"/>
    <p:sldLayoutId id="2147483673" r:id="rId19"/>
    <p:sldLayoutId id="2147483672" r:id="rId20"/>
    <p:sldLayoutId id="2147483657" r:id="rId21"/>
    <p:sldLayoutId id="2147483656" r:id="rId22"/>
    <p:sldLayoutId id="2147483682" r:id="rId23"/>
    <p:sldLayoutId id="2147483681" r:id="rId24"/>
    <p:sldLayoutId id="2147483659" r:id="rId25"/>
    <p:sldLayoutId id="2147483674" r:id="rId26"/>
    <p:sldLayoutId id="2147483675" r:id="rId27"/>
    <p:sldLayoutId id="2147483670" r:id="rId28"/>
    <p:sldLayoutId id="2147483676" r:id="rId29"/>
    <p:sldLayoutId id="2147483683" r:id="rId30"/>
    <p:sldLayoutId id="2147483684" r:id="rId31"/>
    <p:sldLayoutId id="2147483685" r:id="rId32"/>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052" y="1104690"/>
            <a:ext cx="9435548" cy="3468793"/>
          </a:xfrm>
        </p:spPr>
        <p:txBody>
          <a:bodyPr/>
          <a:lstStyle/>
          <a:p>
            <a:r>
              <a:rPr lang="en-US" sz="4000" dirty="0">
                <a:latin typeface="+mn-lt"/>
              </a:rPr>
              <a:t>Architectural Elements Categorization</a:t>
            </a:r>
          </a:p>
          <a:p>
            <a:endParaRPr lang="en-US" dirty="0"/>
          </a:p>
          <a:p>
            <a:endParaRPr lang="en-US" dirty="0"/>
          </a:p>
        </p:txBody>
      </p:sp>
      <p:sp>
        <p:nvSpPr>
          <p:cNvPr id="3" name="Text Placeholder 2"/>
          <p:cNvSpPr>
            <a:spLocks noGrp="1"/>
          </p:cNvSpPr>
          <p:nvPr>
            <p:ph type="body" sz="quarter" idx="16"/>
          </p:nvPr>
        </p:nvSpPr>
        <p:spPr>
          <a:xfrm>
            <a:off x="643059" y="2182202"/>
            <a:ext cx="8786693" cy="2084998"/>
          </a:xfrm>
        </p:spPr>
        <p:txBody>
          <a:bodyPr>
            <a:normAutofit fontScale="92500" lnSpcReduction="10000"/>
          </a:bodyPr>
          <a:lstStyle/>
          <a:p>
            <a:r>
              <a:rPr lang="en-US" dirty="0">
                <a:latin typeface="+mn-lt"/>
              </a:rPr>
              <a:t>Smart Grid Architecture Committee (SGAC)</a:t>
            </a:r>
          </a:p>
          <a:p>
            <a:r>
              <a:rPr lang="en-US" dirty="0">
                <a:latin typeface="+mn-lt"/>
              </a:rPr>
              <a:t>Architecture Development Team</a:t>
            </a:r>
          </a:p>
          <a:p>
            <a:endParaRPr lang="en-US" dirty="0">
              <a:latin typeface="+mn-lt"/>
            </a:endParaRPr>
          </a:p>
          <a:p>
            <a:r>
              <a:rPr lang="en-US" dirty="0">
                <a:latin typeface="+mn-lt"/>
              </a:rPr>
              <a:t>Release 0.9</a:t>
            </a:r>
          </a:p>
        </p:txBody>
      </p:sp>
    </p:spTree>
    <p:extLst>
      <p:ext uri="{BB962C8B-B14F-4D97-AF65-F5344CB8AC3E}">
        <p14:creationId xmlns:p14="http://schemas.microsoft.com/office/powerpoint/2010/main" val="175889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www.sepapower.org</a:t>
            </a:r>
            <a:endParaRPr lang="en-US" dirty="0"/>
          </a:p>
        </p:txBody>
      </p:sp>
      <p:sp>
        <p:nvSpPr>
          <p:cNvPr id="3" name="Title 2"/>
          <p:cNvSpPr>
            <a:spLocks noGrp="1"/>
          </p:cNvSpPr>
          <p:nvPr>
            <p:ph type="title"/>
          </p:nvPr>
        </p:nvSpPr>
        <p:spPr/>
        <p:txBody>
          <a:bodyPr/>
          <a:lstStyle/>
          <a:p>
            <a:r>
              <a:rPr lang="en-US" altLang="en-US" dirty="0">
                <a:latin typeface="+mn-lt"/>
              </a:rPr>
              <a:t>Data Summary</a:t>
            </a:r>
            <a:endParaRPr lang="en-US" dirty="0">
              <a:latin typeface="+mn-lt"/>
            </a:endParaRPr>
          </a:p>
        </p:txBody>
      </p:sp>
      <p:sp>
        <p:nvSpPr>
          <p:cNvPr id="5" name="Rectangle 4"/>
          <p:cNvSpPr/>
          <p:nvPr/>
        </p:nvSpPr>
        <p:spPr>
          <a:xfrm>
            <a:off x="416859" y="1543355"/>
            <a:ext cx="8950026" cy="1754326"/>
          </a:xfrm>
          <a:prstGeom prst="rect">
            <a:avLst/>
          </a:prstGeom>
        </p:spPr>
        <p:txBody>
          <a:bodyPr wrap="square">
            <a:spAutoFit/>
          </a:bodyPr>
          <a:lstStyle/>
          <a:p>
            <a:pPr>
              <a:buClr>
                <a:srgbClr val="60CC9E"/>
              </a:buClr>
              <a:buSzPct val="85000"/>
              <a:defRPr/>
            </a:pPr>
            <a:r>
              <a:rPr lang="en-US" b="1" dirty="0">
                <a:solidFill>
                  <a:srgbClr val="20396D"/>
                </a:solidFill>
              </a:rPr>
              <a:t>SGAC gathered a set of Use Case elements from 18 organizations and performed initial categorization of elements to Conceptual, Logical, Physical architecture abstraction levels. Combined set was also categorized as:</a:t>
            </a:r>
          </a:p>
          <a:p>
            <a:pPr marL="742950" lvl="1" indent="-285750">
              <a:buClr>
                <a:srgbClr val="60CC9E"/>
              </a:buClr>
              <a:buSzPct val="85000"/>
              <a:buFont typeface="Arial" panose="020B0604020202020204" pitchFamily="34" charset="0"/>
              <a:buChar char="•"/>
              <a:defRPr/>
            </a:pPr>
            <a:r>
              <a:rPr lang="en-US" b="1" dirty="0">
                <a:solidFill>
                  <a:srgbClr val="019CDB"/>
                </a:solidFill>
              </a:rPr>
              <a:t>~ </a:t>
            </a:r>
            <a:r>
              <a:rPr lang="en-US" b="1" dirty="0">
                <a:solidFill>
                  <a:srgbClr val="20396D"/>
                </a:solidFill>
              </a:rPr>
              <a:t>180 Actors</a:t>
            </a:r>
          </a:p>
          <a:p>
            <a:pPr marL="742950" lvl="1" indent="-285750">
              <a:buClr>
                <a:srgbClr val="60CC9E"/>
              </a:buClr>
              <a:buSzPct val="85000"/>
              <a:buFont typeface="Arial" panose="020B0604020202020204" pitchFamily="34" charset="0"/>
              <a:buChar char="•"/>
              <a:defRPr/>
            </a:pPr>
            <a:r>
              <a:rPr lang="en-US" b="1" dirty="0">
                <a:solidFill>
                  <a:srgbClr val="20396D"/>
                </a:solidFill>
              </a:rPr>
              <a:t>~ 230 ServiceCompositions (~role)</a:t>
            </a:r>
          </a:p>
          <a:p>
            <a:pPr marL="742950" lvl="1" indent="-285750">
              <a:buClr>
                <a:srgbClr val="60CC9E"/>
              </a:buClr>
              <a:buSzPct val="85000"/>
              <a:buFont typeface="Arial" panose="020B0604020202020204" pitchFamily="34" charset="0"/>
              <a:buChar char="•"/>
              <a:defRPr/>
            </a:pPr>
            <a:r>
              <a:rPr lang="en-US" b="1" dirty="0">
                <a:solidFill>
                  <a:srgbClr val="20396D"/>
                </a:solidFill>
              </a:rPr>
              <a:t>~ 800 Services </a:t>
            </a:r>
          </a:p>
        </p:txBody>
      </p:sp>
      <p:sp>
        <p:nvSpPr>
          <p:cNvPr id="6" name="Rectangle 5"/>
          <p:cNvSpPr/>
          <p:nvPr/>
        </p:nvSpPr>
        <p:spPr>
          <a:xfrm>
            <a:off x="1141430" y="3682337"/>
            <a:ext cx="3282719" cy="3748719"/>
          </a:xfrm>
          <a:prstGeom prst="rect">
            <a:avLst/>
          </a:prstGeom>
        </p:spPr>
        <p:txBody>
          <a:bodyPr wrap="square">
            <a:spAutoFit/>
          </a:bodyPr>
          <a:lstStyle/>
          <a:p>
            <a:pPr>
              <a:spcBef>
                <a:spcPct val="20000"/>
              </a:spcBef>
              <a:buFont typeface="Wingdings" pitchFamily="2" charset="2"/>
              <a:buChar char="§"/>
            </a:pPr>
            <a:r>
              <a:rPr lang="en-US" altLang="en-US" dirty="0">
                <a:solidFill>
                  <a:srgbClr val="20396D"/>
                </a:solidFill>
              </a:rPr>
              <a:t>NIST (AMI Systems, Electric Transportation, Distribution Grid </a:t>
            </a:r>
            <a:r>
              <a:rPr lang="en-US" altLang="en-US" dirty="0" err="1">
                <a:solidFill>
                  <a:srgbClr val="20396D"/>
                </a:solidFill>
              </a:rPr>
              <a:t>Mgmt</a:t>
            </a:r>
            <a:r>
              <a:rPr lang="en-US" altLang="en-US" dirty="0">
                <a:solidFill>
                  <a:srgbClr val="20396D"/>
                </a:solidFill>
              </a:rPr>
              <a:t>, WASA, Demand Response, Electric Storage, Conceptual Model, and Reference Diagram)</a:t>
            </a:r>
          </a:p>
          <a:p>
            <a:pPr>
              <a:spcBef>
                <a:spcPct val="20000"/>
              </a:spcBef>
              <a:buFont typeface="Wingdings" pitchFamily="2" charset="2"/>
              <a:buChar char="§"/>
            </a:pPr>
            <a:r>
              <a:rPr lang="en-US" altLang="en-US" dirty="0">
                <a:solidFill>
                  <a:srgbClr val="20396D"/>
                </a:solidFill>
              </a:rPr>
              <a:t>NAESB</a:t>
            </a:r>
          </a:p>
          <a:p>
            <a:pPr>
              <a:spcBef>
                <a:spcPct val="20000"/>
              </a:spcBef>
              <a:buFont typeface="Wingdings" pitchFamily="2" charset="2"/>
              <a:buChar char="§"/>
            </a:pPr>
            <a:r>
              <a:rPr lang="en-US" altLang="en-US" dirty="0">
                <a:solidFill>
                  <a:srgbClr val="20396D"/>
                </a:solidFill>
              </a:rPr>
              <a:t>CSWG NISTIR 7628</a:t>
            </a:r>
          </a:p>
          <a:p>
            <a:pPr>
              <a:spcBef>
                <a:spcPct val="20000"/>
              </a:spcBef>
              <a:buFont typeface="Wingdings" pitchFamily="2" charset="2"/>
              <a:buChar char="§"/>
            </a:pPr>
            <a:r>
              <a:rPr lang="en-US" altLang="en-US" dirty="0">
                <a:solidFill>
                  <a:srgbClr val="20396D"/>
                </a:solidFill>
              </a:rPr>
              <a:t>IEEE P2030 Draft 3 </a:t>
            </a:r>
          </a:p>
          <a:p>
            <a:pPr>
              <a:spcBef>
                <a:spcPct val="20000"/>
              </a:spcBef>
              <a:buFont typeface="Wingdings" pitchFamily="2" charset="2"/>
              <a:buChar char="§"/>
            </a:pPr>
            <a:r>
              <a:rPr lang="en-US" altLang="en-US" dirty="0">
                <a:solidFill>
                  <a:srgbClr val="20396D"/>
                </a:solidFill>
              </a:rPr>
              <a:t>EIS</a:t>
            </a:r>
          </a:p>
          <a:p>
            <a:pPr>
              <a:spcBef>
                <a:spcPct val="20000"/>
              </a:spcBef>
              <a:buFont typeface="Wingdings" pitchFamily="2" charset="2"/>
              <a:buChar char="§"/>
            </a:pPr>
            <a:r>
              <a:rPr lang="en-US" altLang="en-US" dirty="0">
                <a:solidFill>
                  <a:srgbClr val="20396D"/>
                </a:solidFill>
              </a:rPr>
              <a:t>EU Commission</a:t>
            </a:r>
          </a:p>
          <a:p>
            <a:pPr>
              <a:spcBef>
                <a:spcPct val="20000"/>
              </a:spcBef>
              <a:buFont typeface="Wingdings" pitchFamily="2" charset="2"/>
              <a:buChar char="§"/>
            </a:pPr>
            <a:r>
              <a:rPr lang="en-US" altLang="en-US" dirty="0">
                <a:solidFill>
                  <a:srgbClr val="20396D"/>
                </a:solidFill>
              </a:rPr>
              <a:t>EU WGSP </a:t>
            </a:r>
            <a:r>
              <a:rPr lang="en-US" altLang="en-US" dirty="0" err="1">
                <a:solidFill>
                  <a:srgbClr val="20396D"/>
                </a:solidFill>
              </a:rPr>
              <a:t>Vers</a:t>
            </a:r>
            <a:r>
              <a:rPr lang="en-US" altLang="en-US" dirty="0">
                <a:solidFill>
                  <a:srgbClr val="20396D"/>
                </a:solidFill>
              </a:rPr>
              <a:t> 0.5</a:t>
            </a:r>
          </a:p>
        </p:txBody>
      </p:sp>
      <p:sp>
        <p:nvSpPr>
          <p:cNvPr id="7" name="Rectangle 6"/>
          <p:cNvSpPr/>
          <p:nvPr/>
        </p:nvSpPr>
        <p:spPr>
          <a:xfrm>
            <a:off x="5341787" y="3647356"/>
            <a:ext cx="4475013" cy="3970318"/>
          </a:xfrm>
          <a:prstGeom prst="rect">
            <a:avLst/>
          </a:prstGeom>
        </p:spPr>
        <p:txBody>
          <a:bodyPr wrap="square">
            <a:spAutoFit/>
          </a:bodyPr>
          <a:lstStyle/>
          <a:p>
            <a:pPr>
              <a:spcBef>
                <a:spcPct val="20000"/>
              </a:spcBef>
              <a:buFont typeface="Wingdings" pitchFamily="2" charset="2"/>
              <a:buChar char="§"/>
            </a:pPr>
            <a:r>
              <a:rPr lang="en-US" altLang="en-US" dirty="0">
                <a:solidFill>
                  <a:srgbClr val="20396D"/>
                </a:solidFill>
              </a:rPr>
              <a:t>SGAC Conceptual Arch</a:t>
            </a:r>
          </a:p>
          <a:p>
            <a:pPr>
              <a:spcBef>
                <a:spcPct val="20000"/>
              </a:spcBef>
              <a:buFont typeface="Wingdings" pitchFamily="2" charset="2"/>
              <a:buChar char="§"/>
            </a:pPr>
            <a:r>
              <a:rPr lang="en-US" altLang="en-US" dirty="0">
                <a:solidFill>
                  <a:srgbClr val="20396D"/>
                </a:solidFill>
              </a:rPr>
              <a:t>IEC TC57-WG19 &amp; TC8 (</a:t>
            </a:r>
            <a:r>
              <a:rPr lang="en-US" altLang="en-US" dirty="0" err="1">
                <a:solidFill>
                  <a:srgbClr val="20396D"/>
                </a:solidFill>
              </a:rPr>
              <a:t>SyC</a:t>
            </a:r>
            <a:r>
              <a:rPr lang="en-US" altLang="en-US" dirty="0">
                <a:solidFill>
                  <a:srgbClr val="20396D"/>
                </a:solidFill>
              </a:rPr>
              <a:t>) WG6 DER Actor/Roles</a:t>
            </a:r>
          </a:p>
          <a:p>
            <a:pPr>
              <a:spcBef>
                <a:spcPct val="20000"/>
              </a:spcBef>
              <a:buFont typeface="Wingdings" pitchFamily="2" charset="2"/>
              <a:buChar char="§"/>
            </a:pPr>
            <a:r>
              <a:rPr lang="en-US" altLang="en-US" dirty="0">
                <a:solidFill>
                  <a:srgbClr val="20396D"/>
                </a:solidFill>
              </a:rPr>
              <a:t>EU SC-CG WP1 </a:t>
            </a:r>
          </a:p>
          <a:p>
            <a:pPr>
              <a:spcBef>
                <a:spcPct val="20000"/>
              </a:spcBef>
              <a:buFont typeface="Wingdings" pitchFamily="2" charset="2"/>
              <a:buChar char="§"/>
            </a:pPr>
            <a:r>
              <a:rPr lang="en-US" altLang="en-US" dirty="0">
                <a:solidFill>
                  <a:srgbClr val="20396D"/>
                </a:solidFill>
              </a:rPr>
              <a:t>ENTSO-E role model</a:t>
            </a:r>
          </a:p>
          <a:p>
            <a:pPr>
              <a:spcBef>
                <a:spcPct val="20000"/>
              </a:spcBef>
              <a:buFont typeface="Wingdings" pitchFamily="2" charset="2"/>
              <a:buChar char="§"/>
            </a:pPr>
            <a:r>
              <a:rPr lang="en-US" altLang="en-US" dirty="0" err="1">
                <a:solidFill>
                  <a:srgbClr val="20396D"/>
                </a:solidFill>
              </a:rPr>
              <a:t>AhG</a:t>
            </a:r>
            <a:r>
              <a:rPr lang="en-US" altLang="en-US" dirty="0">
                <a:solidFill>
                  <a:srgbClr val="20396D"/>
                </a:solidFill>
              </a:rPr>
              <a:t> Charging</a:t>
            </a:r>
          </a:p>
          <a:p>
            <a:pPr>
              <a:spcBef>
                <a:spcPct val="20000"/>
              </a:spcBef>
              <a:buFont typeface="Wingdings" pitchFamily="2" charset="2"/>
              <a:buChar char="§"/>
            </a:pPr>
            <a:r>
              <a:rPr lang="en-US" altLang="en-US" dirty="0">
                <a:solidFill>
                  <a:srgbClr val="20396D"/>
                </a:solidFill>
              </a:rPr>
              <a:t>IEC61968 IRM</a:t>
            </a:r>
          </a:p>
          <a:p>
            <a:pPr>
              <a:spcBef>
                <a:spcPct val="20000"/>
              </a:spcBef>
              <a:buFont typeface="Wingdings" pitchFamily="2" charset="2"/>
              <a:buChar char="§"/>
            </a:pPr>
            <a:r>
              <a:rPr lang="en-US" altLang="en-US" dirty="0">
                <a:solidFill>
                  <a:srgbClr val="20396D"/>
                </a:solidFill>
              </a:rPr>
              <a:t>IEC SG3</a:t>
            </a:r>
          </a:p>
          <a:p>
            <a:pPr>
              <a:spcBef>
                <a:spcPct val="20000"/>
              </a:spcBef>
              <a:buFont typeface="Wingdings" pitchFamily="2" charset="2"/>
              <a:buChar char="§"/>
            </a:pPr>
            <a:r>
              <a:rPr lang="en-US" altLang="en-US" dirty="0">
                <a:solidFill>
                  <a:srgbClr val="20396D"/>
                </a:solidFill>
              </a:rPr>
              <a:t>GUC</a:t>
            </a:r>
          </a:p>
          <a:p>
            <a:pPr>
              <a:spcBef>
                <a:spcPct val="20000"/>
              </a:spcBef>
              <a:buFont typeface="Wingdings" pitchFamily="2" charset="2"/>
              <a:buChar char="§"/>
            </a:pPr>
            <a:r>
              <a:rPr lang="en-US" altLang="en-US" dirty="0">
                <a:solidFill>
                  <a:srgbClr val="20396D"/>
                </a:solidFill>
              </a:rPr>
              <a:t>DKE Repository</a:t>
            </a:r>
          </a:p>
          <a:p>
            <a:pPr>
              <a:spcBef>
                <a:spcPct val="20000"/>
              </a:spcBef>
              <a:buFont typeface="Wingdings" pitchFamily="2" charset="2"/>
              <a:buChar char="§"/>
            </a:pPr>
            <a:r>
              <a:rPr lang="en-US" altLang="en-US" dirty="0">
                <a:solidFill>
                  <a:srgbClr val="20396D"/>
                </a:solidFill>
              </a:rPr>
              <a:t>SMCG</a:t>
            </a:r>
          </a:p>
          <a:p>
            <a:pPr>
              <a:spcBef>
                <a:spcPct val="20000"/>
              </a:spcBef>
              <a:buFont typeface="Wingdings" pitchFamily="2" charset="2"/>
              <a:buChar char="§"/>
            </a:pPr>
            <a:r>
              <a:rPr lang="en-US" altLang="en-US" dirty="0">
                <a:solidFill>
                  <a:srgbClr val="20396D"/>
                </a:solidFill>
              </a:rPr>
              <a:t>EG3</a:t>
            </a:r>
          </a:p>
        </p:txBody>
      </p:sp>
      <p:sp>
        <p:nvSpPr>
          <p:cNvPr id="8" name="TextBox 1"/>
          <p:cNvSpPr txBox="1">
            <a:spLocks noChangeArrowheads="1"/>
          </p:cNvSpPr>
          <p:nvPr/>
        </p:nvSpPr>
        <p:spPr bwMode="auto">
          <a:xfrm>
            <a:off x="3729037" y="3212793"/>
            <a:ext cx="2600325" cy="369887"/>
          </a:xfrm>
          <a:prstGeom prst="rect">
            <a:avLst/>
          </a:prstGeom>
          <a:noFill/>
          <a:ln w="9525">
            <a:noFill/>
            <a:miter lim="800000"/>
            <a:headEnd/>
            <a:tailEnd/>
          </a:ln>
        </p:spPr>
        <p:txBody>
          <a:bodyPr wrap="none">
            <a:spAutoFit/>
          </a:bodyPr>
          <a:lstStyle/>
          <a:p>
            <a:pPr>
              <a:defRPr/>
            </a:pPr>
            <a:r>
              <a:rPr lang="en-US" b="1" dirty="0">
                <a:solidFill>
                  <a:srgbClr val="1A5EAB"/>
                </a:solidFill>
                <a:latin typeface="+mj-lt"/>
                <a:cs typeface="MS PGothic" charset="0"/>
              </a:rPr>
              <a:t>Submitting Organizations</a:t>
            </a:r>
          </a:p>
        </p:txBody>
      </p:sp>
      <p:sp>
        <p:nvSpPr>
          <p:cNvPr id="9" name="TextBox 5"/>
          <p:cNvSpPr txBox="1">
            <a:spLocks noChangeArrowheads="1"/>
          </p:cNvSpPr>
          <p:nvPr/>
        </p:nvSpPr>
        <p:spPr bwMode="auto">
          <a:xfrm>
            <a:off x="0" y="7546451"/>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1  </a:t>
            </a:r>
            <a:r>
              <a:rPr lang="en-US" altLang="en-US" sz="990" dirty="0">
                <a:solidFill>
                  <a:schemeClr val="bg1"/>
                </a:solidFill>
              </a:rPr>
              <a:t>	</a:t>
            </a:r>
          </a:p>
        </p:txBody>
      </p:sp>
      <p:sp>
        <p:nvSpPr>
          <p:cNvPr id="10"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10</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17344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www.sepapower.org</a:t>
            </a:r>
          </a:p>
        </p:txBody>
      </p:sp>
      <p:sp>
        <p:nvSpPr>
          <p:cNvPr id="3" name="Title 2"/>
          <p:cNvSpPr>
            <a:spLocks noGrp="1"/>
          </p:cNvSpPr>
          <p:nvPr>
            <p:ph type="title"/>
          </p:nvPr>
        </p:nvSpPr>
        <p:spPr>
          <a:xfrm>
            <a:off x="691515" y="506579"/>
            <a:ext cx="6767119" cy="1284231"/>
          </a:xfrm>
        </p:spPr>
        <p:txBody>
          <a:bodyPr>
            <a:normAutofit fontScale="90000"/>
          </a:bodyPr>
          <a:lstStyle/>
          <a:p>
            <a:r>
              <a:rPr lang="en-US" altLang="en-US" dirty="0">
                <a:latin typeface="+mn-lt"/>
              </a:rPr>
              <a:t>Data Reduction &amp; Normalization Process</a:t>
            </a:r>
            <a:endParaRPr lang="en-US" dirty="0">
              <a:latin typeface="+mn-lt"/>
            </a:endParaRPr>
          </a:p>
        </p:txBody>
      </p:sp>
      <p:sp>
        <p:nvSpPr>
          <p:cNvPr id="4" name="Text Placeholder 3"/>
          <p:cNvSpPr>
            <a:spLocks noGrp="1"/>
          </p:cNvSpPr>
          <p:nvPr>
            <p:ph type="body" sz="quarter" idx="13"/>
          </p:nvPr>
        </p:nvSpPr>
        <p:spPr/>
        <p:txBody>
          <a:bodyPr>
            <a:normAutofit/>
          </a:bodyPr>
          <a:lstStyle/>
          <a:p>
            <a:pPr marL="0" indent="0">
              <a:buNone/>
              <a:defRPr/>
            </a:pPr>
            <a:r>
              <a:rPr lang="en-US" sz="2400" dirty="0">
                <a:latin typeface="+mn-lt"/>
              </a:rPr>
              <a:t>For each named Element, in </a:t>
            </a:r>
            <a:r>
              <a:rPr lang="en-US" sz="2400" dirty="0" err="1">
                <a:latin typeface="+mn-lt"/>
              </a:rPr>
              <a:t>TopBraid</a:t>
            </a:r>
            <a:r>
              <a:rPr lang="en-US" sz="2400" dirty="0">
                <a:latin typeface="+mn-lt"/>
              </a:rPr>
              <a:t> Composer’s (TBC) OWL model:</a:t>
            </a:r>
          </a:p>
          <a:p>
            <a:pPr lvl="1">
              <a:buClr>
                <a:schemeClr val="tx1"/>
              </a:buClr>
              <a:buSzPct val="85000"/>
              <a:buFont typeface="Arial" panose="020B0604020202020204" pitchFamily="34" charset="0"/>
              <a:buChar char="•"/>
              <a:defRPr/>
            </a:pPr>
            <a:r>
              <a:rPr lang="en-US" sz="2000" dirty="0">
                <a:latin typeface="+mn-lt"/>
              </a:rPr>
              <a:t>Where there were multiple submissions, definitions were reviewed to normalize entries</a:t>
            </a:r>
          </a:p>
          <a:p>
            <a:pPr lvl="2">
              <a:buFont typeface="Courier New" panose="02070309020205020404" pitchFamily="49" charset="0"/>
              <a:buChar char="o"/>
              <a:defRPr/>
            </a:pPr>
            <a:r>
              <a:rPr lang="en-US" sz="1800" dirty="0">
                <a:latin typeface="+mn-lt"/>
              </a:rPr>
              <a:t>When definitions were either identical or very similar, or one had a missing definition – source data was consolidated, and all references kept for traceability</a:t>
            </a:r>
          </a:p>
          <a:p>
            <a:pPr lvl="2">
              <a:buFont typeface="Courier New" panose="02070309020205020404" pitchFamily="49" charset="0"/>
              <a:buChar char="o"/>
              <a:defRPr/>
            </a:pPr>
            <a:r>
              <a:rPr lang="en-US" sz="1800" dirty="0">
                <a:latin typeface="+mn-lt"/>
              </a:rPr>
              <a:t>A few elements remain ambiguous, and will need to be reviewed by the submitting organizations for determination</a:t>
            </a:r>
          </a:p>
          <a:p>
            <a:pPr lvl="3">
              <a:buFont typeface="Wingdings" panose="05000000000000000000" pitchFamily="2" charset="2"/>
              <a:buChar char="§"/>
              <a:defRPr/>
            </a:pPr>
            <a:r>
              <a:rPr lang="en-US" dirty="0">
                <a:latin typeface="+mn-lt"/>
              </a:rPr>
              <a:t>These are flagged via a </a:t>
            </a:r>
            <a:r>
              <a:rPr lang="en-US" dirty="0" err="1">
                <a:latin typeface="+mn-lt"/>
              </a:rPr>
              <a:t>SeeAlso</a:t>
            </a:r>
            <a:r>
              <a:rPr lang="en-US" dirty="0">
                <a:latin typeface="+mn-lt"/>
              </a:rPr>
              <a:t> relation in TBC: listing one or more likely related elements</a:t>
            </a:r>
          </a:p>
          <a:p>
            <a:pPr lvl="3">
              <a:buFont typeface="Wingdings" panose="05000000000000000000" pitchFamily="2" charset="2"/>
              <a:buChar char="§"/>
              <a:defRPr/>
            </a:pPr>
            <a:r>
              <a:rPr lang="en-US" dirty="0">
                <a:latin typeface="+mn-lt"/>
              </a:rPr>
              <a:t>A few have no similar entries but are missing definitions, these remain uncategorized</a:t>
            </a:r>
          </a:p>
          <a:p>
            <a:pPr lvl="1">
              <a:buClr>
                <a:schemeClr val="tx1"/>
              </a:buClr>
              <a:buSzPct val="85000"/>
              <a:buFont typeface="Arial" panose="020B0604020202020204" pitchFamily="34" charset="0"/>
              <a:buChar char="•"/>
              <a:defRPr/>
            </a:pPr>
            <a:r>
              <a:rPr lang="en-US" sz="2000" dirty="0">
                <a:latin typeface="+mn-lt"/>
              </a:rPr>
              <a:t>Elements that are redundant or out of scope (such as </a:t>
            </a:r>
            <a:r>
              <a:rPr lang="en-US" altLang="en-US" sz="2000" dirty="0">
                <a:latin typeface="+mn-lt"/>
              </a:rPr>
              <a:t>‘</a:t>
            </a:r>
            <a:r>
              <a:rPr lang="en-US" sz="2000" dirty="0" err="1">
                <a:latin typeface="+mn-lt"/>
              </a:rPr>
              <a:t>ActorA</a:t>
            </a:r>
            <a:r>
              <a:rPr lang="en-US" altLang="en-US" sz="2000" dirty="0">
                <a:latin typeface="+mn-lt"/>
              </a:rPr>
              <a:t>’</a:t>
            </a:r>
            <a:r>
              <a:rPr lang="en-US" sz="2000" dirty="0">
                <a:latin typeface="+mn-lt"/>
              </a:rPr>
              <a:t> and </a:t>
            </a:r>
            <a:r>
              <a:rPr lang="en-US" altLang="en-US" sz="2000" dirty="0">
                <a:latin typeface="+mn-lt"/>
              </a:rPr>
              <a:t>‘</a:t>
            </a:r>
            <a:r>
              <a:rPr lang="en-US" sz="2000" dirty="0" err="1">
                <a:latin typeface="+mn-lt"/>
              </a:rPr>
              <a:t>ActorB</a:t>
            </a:r>
            <a:r>
              <a:rPr lang="en-US" altLang="en-US" sz="2000" dirty="0">
                <a:latin typeface="+mn-lt"/>
              </a:rPr>
              <a:t>’</a:t>
            </a:r>
            <a:r>
              <a:rPr lang="en-US" sz="2000" dirty="0">
                <a:latin typeface="+mn-lt"/>
              </a:rPr>
              <a:t>) were marked as deprecated, but kept within the model</a:t>
            </a:r>
          </a:p>
          <a:p>
            <a:pPr marL="0" indent="0">
              <a:buNone/>
              <a:defRPr/>
            </a:pPr>
            <a:r>
              <a:rPr lang="en-US" sz="2200" dirty="0">
                <a:latin typeface="+mn-lt"/>
              </a:rPr>
              <a:t>Elements were then categorized as described in the following slides</a:t>
            </a:r>
          </a:p>
        </p:txBody>
      </p:sp>
      <p:sp>
        <p:nvSpPr>
          <p:cNvPr id="5" name="TextBox 5"/>
          <p:cNvSpPr txBox="1">
            <a:spLocks noChangeArrowheads="1"/>
          </p:cNvSpPr>
          <p:nvPr/>
        </p:nvSpPr>
        <p:spPr bwMode="auto">
          <a:xfrm>
            <a:off x="0" y="7560389"/>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1  </a:t>
            </a:r>
            <a:r>
              <a:rPr lang="en-US" altLang="en-US" sz="990" dirty="0">
                <a:solidFill>
                  <a:schemeClr val="bg1"/>
                </a:solidFill>
              </a:rPr>
              <a:t>	</a:t>
            </a:r>
          </a:p>
        </p:txBody>
      </p:sp>
      <p:sp>
        <p:nvSpPr>
          <p:cNvPr id="6"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11</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937092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www.sepapower.org</a:t>
            </a:r>
            <a:endParaRPr lang="en-US" dirty="0"/>
          </a:p>
        </p:txBody>
      </p:sp>
      <p:sp>
        <p:nvSpPr>
          <p:cNvPr id="5" name="Title 1"/>
          <p:cNvSpPr>
            <a:spLocks noGrp="1"/>
          </p:cNvSpPr>
          <p:nvPr>
            <p:ph type="title"/>
          </p:nvPr>
        </p:nvSpPr>
        <p:spPr>
          <a:xfrm>
            <a:off x="5075854" y="3340740"/>
            <a:ext cx="4686300" cy="3708400"/>
          </a:xfrm>
        </p:spPr>
        <p:txBody>
          <a:bodyPr/>
          <a:lstStyle/>
          <a:p>
            <a:pPr algn="ctr">
              <a:defRPr/>
            </a:pPr>
            <a:r>
              <a:rPr lang="en-US" sz="2800" dirty="0">
                <a:latin typeface="+mn-lt"/>
              </a:rPr>
              <a:t>ARCHITECTURAL ELEMENT CATEGORIZATION GUIDANCE </a:t>
            </a:r>
            <a:endParaRPr sz="2800" dirty="0">
              <a:latin typeface="+mn-lt"/>
            </a:endParaRPr>
          </a:p>
        </p:txBody>
      </p:sp>
      <p:pic>
        <p:nvPicPr>
          <p:cNvPr id="6" name="Picture 5"/>
          <p:cNvPicPr>
            <a:picLocks noChangeAspect="1"/>
          </p:cNvPicPr>
          <p:nvPr/>
        </p:nvPicPr>
        <p:blipFill>
          <a:blip r:embed="rId3"/>
          <a:stretch>
            <a:fillRect/>
          </a:stretch>
        </p:blipFill>
        <p:spPr>
          <a:xfrm>
            <a:off x="0" y="0"/>
            <a:ext cx="5075854" cy="7772400"/>
          </a:xfrm>
          <a:prstGeom prst="rect">
            <a:avLst/>
          </a:prstGeom>
        </p:spPr>
      </p:pic>
    </p:spTree>
    <p:extLst>
      <p:ext uri="{BB962C8B-B14F-4D97-AF65-F5344CB8AC3E}">
        <p14:creationId xmlns:p14="http://schemas.microsoft.com/office/powerpoint/2010/main" val="378730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www.sepapower.org</a:t>
            </a:r>
          </a:p>
        </p:txBody>
      </p:sp>
      <p:sp>
        <p:nvSpPr>
          <p:cNvPr id="3" name="Title 2"/>
          <p:cNvSpPr>
            <a:spLocks noGrp="1"/>
          </p:cNvSpPr>
          <p:nvPr>
            <p:ph type="title"/>
          </p:nvPr>
        </p:nvSpPr>
        <p:spPr>
          <a:xfrm>
            <a:off x="458432" y="546993"/>
            <a:ext cx="6767119" cy="1284231"/>
          </a:xfrm>
        </p:spPr>
        <p:txBody>
          <a:bodyPr>
            <a:noAutofit/>
          </a:bodyPr>
          <a:lstStyle/>
          <a:p>
            <a:r>
              <a:rPr lang="en-US" altLang="en-US" sz="3000" dirty="0">
                <a:latin typeface="+mn-lt"/>
              </a:rPr>
              <a:t>Architectural Abstraction Level and Element Categorization Guidance</a:t>
            </a:r>
            <a:endParaRPr lang="en-US" sz="3000" dirty="0">
              <a:latin typeface="+mn-lt"/>
            </a:endParaRPr>
          </a:p>
        </p:txBody>
      </p:sp>
      <p:sp>
        <p:nvSpPr>
          <p:cNvPr id="4" name="Text Placeholder 3"/>
          <p:cNvSpPr>
            <a:spLocks noGrp="1"/>
          </p:cNvSpPr>
          <p:nvPr>
            <p:ph type="body" sz="quarter" idx="13"/>
          </p:nvPr>
        </p:nvSpPr>
        <p:spPr/>
        <p:txBody>
          <a:bodyPr>
            <a:normAutofit/>
          </a:bodyPr>
          <a:lstStyle/>
          <a:p>
            <a:pPr>
              <a:buClr>
                <a:srgbClr val="60CC9E"/>
              </a:buClr>
              <a:buSzPct val="85000"/>
              <a:defRPr/>
            </a:pPr>
            <a:r>
              <a:rPr lang="en-US" dirty="0">
                <a:latin typeface="+mn-lt"/>
              </a:rPr>
              <a:t>Architecture Abstraction Levels</a:t>
            </a:r>
          </a:p>
          <a:p>
            <a:pPr lvl="1">
              <a:buClr>
                <a:srgbClr val="60CC9E"/>
              </a:buClr>
              <a:buSzPct val="85000"/>
              <a:buFont typeface="Courier New" panose="02070309020205020404" pitchFamily="49" charset="0"/>
              <a:buChar char="o"/>
              <a:defRPr/>
            </a:pPr>
            <a:r>
              <a:rPr lang="en-US" dirty="0">
                <a:latin typeface="+mn-lt"/>
              </a:rPr>
              <a:t>Conceptual, Logical, Physical, Implementation</a:t>
            </a:r>
            <a:endParaRPr lang="en-US" strike="sngStrike" dirty="0">
              <a:latin typeface="+mn-lt"/>
            </a:endParaRPr>
          </a:p>
          <a:p>
            <a:pPr>
              <a:buClr>
                <a:srgbClr val="60CC9E"/>
              </a:buClr>
              <a:buSzPct val="85000"/>
              <a:defRPr/>
            </a:pPr>
            <a:r>
              <a:rPr lang="en-US" dirty="0">
                <a:latin typeface="+mn-lt"/>
              </a:rPr>
              <a:t>Service Oriented Architecture (SOA) Elements</a:t>
            </a:r>
          </a:p>
          <a:p>
            <a:pPr lvl="1">
              <a:buClr>
                <a:srgbClr val="60CC9E"/>
              </a:buClr>
              <a:buSzPct val="85000"/>
              <a:buFont typeface="Courier New" panose="02070309020205020404" pitchFamily="49" charset="0"/>
              <a:buChar char="o"/>
              <a:defRPr/>
            </a:pPr>
            <a:r>
              <a:rPr lang="en-US" dirty="0">
                <a:latin typeface="+mn-lt"/>
              </a:rPr>
              <a:t>Categorization of Elements into Actors, Services, and ServiceCompositions (~roles)</a:t>
            </a:r>
          </a:p>
          <a:p>
            <a:pPr>
              <a:buClr>
                <a:srgbClr val="60CC9E"/>
              </a:buClr>
              <a:buSzPct val="85000"/>
              <a:defRPr/>
            </a:pPr>
            <a:r>
              <a:rPr lang="en-US" dirty="0">
                <a:latin typeface="+mn-lt"/>
              </a:rPr>
              <a:t>Categorization Guidance Decision Tree</a:t>
            </a:r>
          </a:p>
        </p:txBody>
      </p:sp>
      <p:sp>
        <p:nvSpPr>
          <p:cNvPr id="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13</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567487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652" name="Straight Arrow Connector 71"/>
          <p:cNvCxnSpPr>
            <a:cxnSpLocks noChangeShapeType="1"/>
            <a:endCxn id="103" idx="5"/>
          </p:cNvCxnSpPr>
          <p:nvPr/>
        </p:nvCxnSpPr>
        <p:spPr bwMode="auto">
          <a:xfrm flipV="1">
            <a:off x="5727700" y="5620227"/>
            <a:ext cx="1204913" cy="576263"/>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3" name="Right Brace 72"/>
          <p:cNvSpPr/>
          <p:nvPr/>
        </p:nvSpPr>
        <p:spPr>
          <a:xfrm>
            <a:off x="1852772" y="3486310"/>
            <a:ext cx="288131" cy="813753"/>
          </a:xfrm>
          <a:prstGeom prst="rightBrace">
            <a:avLst/>
          </a:prstGeom>
          <a:noFill/>
          <a:ln w="19050" cap="flat" cmpd="sng" algn="ctr">
            <a:solidFill>
              <a:sysClr val="windowText" lastClr="000000"/>
            </a:solidFill>
            <a:prstDash val="solid"/>
          </a:ln>
          <a:effectLst/>
        </p:spPr>
        <p:txBody>
          <a:bodyPr anchor="ctr"/>
          <a:lstStyle/>
          <a:p>
            <a:pPr algn="ctr" defTabSz="1005840">
              <a:defRPr/>
            </a:pPr>
            <a:endParaRPr lang="en-US" sz="1980" kern="0" dirty="0">
              <a:solidFill>
                <a:prstClr val="black"/>
              </a:solidFill>
            </a:endParaRPr>
          </a:p>
        </p:txBody>
      </p:sp>
      <p:sp>
        <p:nvSpPr>
          <p:cNvPr id="74" name="Rounded Rectangle 73"/>
          <p:cNvSpPr/>
          <p:nvPr/>
        </p:nvSpPr>
        <p:spPr>
          <a:xfrm>
            <a:off x="4108278" y="2217848"/>
            <a:ext cx="964777" cy="2047533"/>
          </a:xfrm>
          <a:prstGeom prst="roundRect">
            <a:avLst>
              <a:gd name="adj" fmla="val 50000"/>
            </a:avLst>
          </a:prstGeom>
          <a:solidFill>
            <a:srgbClr val="4F81BD">
              <a:alpha val="29020"/>
            </a:srgb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anchor="ctr"/>
          <a:lstStyle/>
          <a:p>
            <a:pPr algn="ctr" defTabSz="1005840">
              <a:defRPr/>
            </a:pPr>
            <a:endParaRPr lang="en-US" sz="1980" kern="0" dirty="0">
              <a:solidFill>
                <a:prstClr val="white"/>
              </a:solidFill>
            </a:endParaRPr>
          </a:p>
        </p:txBody>
      </p:sp>
      <p:sp>
        <p:nvSpPr>
          <p:cNvPr id="75" name="Oval 74"/>
          <p:cNvSpPr>
            <a:spLocks noChangeArrowheads="1"/>
          </p:cNvSpPr>
          <p:nvPr/>
        </p:nvSpPr>
        <p:spPr bwMode="auto">
          <a:xfrm>
            <a:off x="3211355" y="3783172"/>
            <a:ext cx="2823686" cy="2956401"/>
          </a:xfrm>
          <a:prstGeom prst="ellipse">
            <a:avLst/>
          </a:prstGeom>
          <a:noFill/>
          <a:ln w="3175">
            <a:solidFill>
              <a:srgbClr val="000000"/>
            </a:solidFill>
            <a:round/>
            <a:headEnd/>
            <a:tailEnd/>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lgn="ctr" defTabSz="1005840">
              <a:defRPr/>
            </a:pPr>
            <a:endParaRPr lang="en-US" sz="770" b="1" kern="0" dirty="0">
              <a:solidFill>
                <a:prstClr val="black"/>
              </a:solidFill>
            </a:endParaRPr>
          </a:p>
        </p:txBody>
      </p:sp>
      <p:sp>
        <p:nvSpPr>
          <p:cNvPr id="76" name="Oval 75"/>
          <p:cNvSpPr>
            <a:spLocks noChangeArrowheads="1"/>
          </p:cNvSpPr>
          <p:nvPr/>
        </p:nvSpPr>
        <p:spPr bwMode="auto">
          <a:xfrm>
            <a:off x="3193892" y="5777389"/>
            <a:ext cx="834708" cy="838200"/>
          </a:xfrm>
          <a:prstGeom prst="ellipse">
            <a:avLst/>
          </a:prstGeom>
          <a:solidFill>
            <a:srgbClr val="BFBFBF">
              <a:alpha val="89018"/>
            </a:srgbClr>
          </a:solidFill>
          <a:ln w="3175">
            <a:solidFill>
              <a:srgbClr val="7F7F7F"/>
            </a:solidFill>
            <a:round/>
            <a:headEnd/>
            <a:tailEnd/>
          </a:ln>
          <a:effectLst>
            <a:outerShdw blurRad="50800" dist="38100" dir="2700000" algn="tl" rotWithShape="0">
              <a:srgbClr val="808080">
                <a:alpha val="39998"/>
              </a:srgbClr>
            </a:outerShdw>
          </a:effectLst>
        </p:spPr>
        <p:txBody>
          <a:bodyPr lIns="0" tIns="0" rIns="0" bIns="0" anchor="ctr"/>
          <a:lstStyle/>
          <a:p>
            <a:pPr algn="ctr" defTabSz="1005840">
              <a:defRPr/>
            </a:pPr>
            <a:r>
              <a:rPr lang="en-US" sz="770" b="1" kern="0" dirty="0">
                <a:solidFill>
                  <a:srgbClr val="333333"/>
                </a:solidFill>
              </a:rPr>
              <a:t>F.</a:t>
            </a:r>
          </a:p>
          <a:p>
            <a:pPr algn="ctr" defTabSz="1005840">
              <a:defRPr/>
            </a:pPr>
            <a:r>
              <a:rPr lang="en-US" sz="770" b="1" kern="0" dirty="0">
                <a:solidFill>
                  <a:srgbClr val="333333"/>
                </a:solidFill>
              </a:rPr>
              <a:t>Migration</a:t>
            </a:r>
          </a:p>
          <a:p>
            <a:pPr algn="ctr" defTabSz="1005840">
              <a:defRPr/>
            </a:pPr>
            <a:r>
              <a:rPr lang="en-US" sz="770" b="1" kern="0" dirty="0">
                <a:solidFill>
                  <a:srgbClr val="333333"/>
                </a:solidFill>
              </a:rPr>
              <a:t>Planning</a:t>
            </a:r>
          </a:p>
        </p:txBody>
      </p:sp>
      <p:sp>
        <p:nvSpPr>
          <p:cNvPr id="77" name="Oval 76"/>
          <p:cNvSpPr>
            <a:spLocks noChangeArrowheads="1"/>
          </p:cNvSpPr>
          <p:nvPr/>
        </p:nvSpPr>
        <p:spPr bwMode="auto">
          <a:xfrm>
            <a:off x="3199131" y="3767455"/>
            <a:ext cx="829469" cy="827723"/>
          </a:xfrm>
          <a:prstGeom prst="ellipse">
            <a:avLst/>
          </a:prstGeom>
          <a:solidFill>
            <a:srgbClr val="BFBFBF">
              <a:alpha val="89018"/>
            </a:srgbClr>
          </a:solidFill>
          <a:ln w="3175">
            <a:solidFill>
              <a:srgbClr val="7F7F7F"/>
            </a:solidFill>
            <a:round/>
            <a:headEnd/>
            <a:tailEnd/>
          </a:ln>
          <a:effectLst>
            <a:outerShdw blurRad="50800" dist="38100" dir="2700000" algn="tl" rotWithShape="0">
              <a:srgbClr val="808080">
                <a:alpha val="39998"/>
              </a:srgbClr>
            </a:outerShdw>
          </a:effectLst>
        </p:spPr>
        <p:txBody>
          <a:bodyPr lIns="0" tIns="0" rIns="0" bIns="0" anchor="ctr"/>
          <a:lstStyle/>
          <a:p>
            <a:pPr algn="ctr" defTabSz="1005840">
              <a:defRPr/>
            </a:pPr>
            <a:r>
              <a:rPr lang="en-US" sz="770" b="1" kern="0" dirty="0">
                <a:solidFill>
                  <a:srgbClr val="333333"/>
                </a:solidFill>
              </a:rPr>
              <a:t>H.</a:t>
            </a:r>
          </a:p>
          <a:p>
            <a:pPr algn="ctr" defTabSz="1005840">
              <a:defRPr/>
            </a:pPr>
            <a:r>
              <a:rPr lang="en-US" sz="770" b="1" kern="0" dirty="0">
                <a:solidFill>
                  <a:srgbClr val="333333"/>
                </a:solidFill>
              </a:rPr>
              <a:t>Change management</a:t>
            </a:r>
          </a:p>
        </p:txBody>
      </p:sp>
      <p:sp>
        <p:nvSpPr>
          <p:cNvPr id="78" name="Oval 77"/>
          <p:cNvSpPr>
            <a:spLocks noChangeArrowheads="1"/>
          </p:cNvSpPr>
          <p:nvPr/>
        </p:nvSpPr>
        <p:spPr bwMode="auto">
          <a:xfrm>
            <a:off x="2804478" y="4769803"/>
            <a:ext cx="829469" cy="827723"/>
          </a:xfrm>
          <a:prstGeom prst="ellipse">
            <a:avLst/>
          </a:prstGeom>
          <a:solidFill>
            <a:srgbClr val="BFBFBF">
              <a:alpha val="89018"/>
            </a:srgbClr>
          </a:solidFill>
          <a:ln w="3175">
            <a:solidFill>
              <a:srgbClr val="7F7F7F"/>
            </a:solidFill>
            <a:round/>
            <a:headEnd/>
            <a:tailEnd/>
          </a:ln>
          <a:effectLst>
            <a:outerShdw blurRad="50800" dist="38100" dir="2700000" algn="tl" rotWithShape="0">
              <a:srgbClr val="808080">
                <a:alpha val="39998"/>
              </a:srgbClr>
            </a:outerShdw>
          </a:effectLst>
        </p:spPr>
        <p:txBody>
          <a:bodyPr lIns="0" tIns="0" rIns="0" bIns="0" anchor="ctr"/>
          <a:lstStyle/>
          <a:p>
            <a:pPr algn="ctr" defTabSz="1005840">
              <a:defRPr/>
            </a:pPr>
            <a:r>
              <a:rPr lang="en-US" sz="770" b="1" kern="0" dirty="0">
                <a:solidFill>
                  <a:srgbClr val="333333"/>
                </a:solidFill>
              </a:rPr>
              <a:t>G.</a:t>
            </a:r>
          </a:p>
          <a:p>
            <a:pPr algn="ctr" defTabSz="1005840">
              <a:defRPr/>
            </a:pPr>
            <a:endParaRPr lang="en-US" sz="770" b="1" kern="0" dirty="0">
              <a:solidFill>
                <a:srgbClr val="333333"/>
              </a:solidFill>
            </a:endParaRPr>
          </a:p>
          <a:p>
            <a:pPr algn="ctr" defTabSz="1005840">
              <a:defRPr/>
            </a:pPr>
            <a:r>
              <a:rPr lang="en-US" sz="770" b="1" kern="0" dirty="0">
                <a:solidFill>
                  <a:srgbClr val="333333"/>
                </a:solidFill>
              </a:rPr>
              <a:t>Governance</a:t>
            </a:r>
          </a:p>
        </p:txBody>
      </p:sp>
      <p:sp>
        <p:nvSpPr>
          <p:cNvPr id="79" name="Oval 78"/>
          <p:cNvSpPr/>
          <p:nvPr/>
        </p:nvSpPr>
        <p:spPr bwMode="auto">
          <a:xfrm>
            <a:off x="4168700" y="2327049"/>
            <a:ext cx="829729" cy="826669"/>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endParaRPr lang="en-US" sz="880" b="1" kern="0" dirty="0">
              <a:solidFill>
                <a:prstClr val="black"/>
              </a:solidFill>
            </a:endParaRPr>
          </a:p>
          <a:p>
            <a:pPr algn="ctr" defTabSz="1005840">
              <a:defRPr/>
            </a:pPr>
            <a:r>
              <a:rPr lang="en-US" sz="935" b="1" kern="0" dirty="0">
                <a:solidFill>
                  <a:prstClr val="black"/>
                </a:solidFill>
              </a:rPr>
              <a:t>Preliminary</a:t>
            </a:r>
          </a:p>
          <a:p>
            <a:pPr algn="ctr" defTabSz="1005840">
              <a:defRPr/>
            </a:pPr>
            <a:r>
              <a:rPr lang="en-US" sz="935" b="1" kern="0" dirty="0">
                <a:solidFill>
                  <a:prstClr val="black"/>
                </a:solidFill>
              </a:rPr>
              <a:t>(Context)</a:t>
            </a:r>
          </a:p>
        </p:txBody>
      </p:sp>
      <p:sp>
        <p:nvSpPr>
          <p:cNvPr id="80" name="Oval 79"/>
          <p:cNvSpPr/>
          <p:nvPr/>
        </p:nvSpPr>
        <p:spPr bwMode="auto">
          <a:xfrm>
            <a:off x="4168700" y="3354618"/>
            <a:ext cx="829729" cy="826669"/>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endParaRPr lang="en-US" sz="220" b="1" kern="0" dirty="0">
              <a:solidFill>
                <a:prstClr val="black"/>
              </a:solidFill>
            </a:endParaRPr>
          </a:p>
          <a:p>
            <a:pPr algn="ctr" defTabSz="1005840">
              <a:defRPr/>
            </a:pPr>
            <a:r>
              <a:rPr lang="en-US" sz="891" b="1" kern="0" dirty="0">
                <a:solidFill>
                  <a:prstClr val="black"/>
                </a:solidFill>
              </a:rPr>
              <a:t>A.</a:t>
            </a:r>
          </a:p>
          <a:p>
            <a:pPr algn="ctr" defTabSz="1005840">
              <a:defRPr/>
            </a:pPr>
            <a:r>
              <a:rPr lang="en-US" sz="891" b="1" kern="0" dirty="0">
                <a:solidFill>
                  <a:prstClr val="black"/>
                </a:solidFill>
              </a:rPr>
              <a:t>Architecture</a:t>
            </a:r>
          </a:p>
          <a:p>
            <a:pPr algn="ctr" defTabSz="1005840">
              <a:defRPr/>
            </a:pPr>
            <a:r>
              <a:rPr lang="en-US" sz="891" b="1" kern="0" dirty="0">
                <a:solidFill>
                  <a:prstClr val="black"/>
                </a:solidFill>
              </a:rPr>
              <a:t>Vision</a:t>
            </a:r>
          </a:p>
        </p:txBody>
      </p:sp>
      <p:sp>
        <p:nvSpPr>
          <p:cNvPr id="81" name="Oval 80"/>
          <p:cNvSpPr/>
          <p:nvPr/>
        </p:nvSpPr>
        <p:spPr bwMode="auto">
          <a:xfrm>
            <a:off x="5105400" y="3774296"/>
            <a:ext cx="829729" cy="826669"/>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r>
              <a:rPr lang="en-US" sz="891" b="1" kern="0" dirty="0">
                <a:solidFill>
                  <a:prstClr val="black"/>
                </a:solidFill>
              </a:rPr>
              <a:t>B.</a:t>
            </a:r>
          </a:p>
          <a:p>
            <a:pPr algn="ctr" defTabSz="1005840">
              <a:defRPr/>
            </a:pPr>
            <a:r>
              <a:rPr lang="en-US" sz="891" b="1" kern="0" dirty="0">
                <a:solidFill>
                  <a:prstClr val="black"/>
                </a:solidFill>
              </a:rPr>
              <a:t>Business</a:t>
            </a:r>
          </a:p>
          <a:p>
            <a:pPr algn="ctr" defTabSz="1005840">
              <a:defRPr/>
            </a:pPr>
            <a:r>
              <a:rPr lang="en-US" sz="891" b="1" kern="0" dirty="0">
                <a:solidFill>
                  <a:prstClr val="black"/>
                </a:solidFill>
              </a:rPr>
              <a:t>Architecture</a:t>
            </a:r>
          </a:p>
        </p:txBody>
      </p:sp>
      <p:sp>
        <p:nvSpPr>
          <p:cNvPr id="82" name="Oval 81"/>
          <p:cNvSpPr>
            <a:spLocks noChangeArrowheads="1"/>
          </p:cNvSpPr>
          <p:nvPr/>
        </p:nvSpPr>
        <p:spPr bwMode="auto">
          <a:xfrm>
            <a:off x="4054793" y="4582954"/>
            <a:ext cx="1072198" cy="1187450"/>
          </a:xfrm>
          <a:prstGeom prst="ellipse">
            <a:avLst/>
          </a:prstGeom>
          <a:solidFill>
            <a:srgbClr val="BFBFBF">
              <a:alpha val="59999"/>
            </a:srgbClr>
          </a:solidFill>
          <a:ln w="3175">
            <a:solidFill>
              <a:srgbClr val="7F7F7F"/>
            </a:solidFill>
            <a:round/>
            <a:headEnd/>
            <a:tailEnd/>
          </a:ln>
          <a:effectLst>
            <a:outerShdw blurRad="50800" dist="38100" dir="2700000" algn="tl" rotWithShape="0">
              <a:srgbClr val="808080">
                <a:alpha val="39998"/>
              </a:srgbClr>
            </a:outerShdw>
          </a:effectLst>
        </p:spPr>
        <p:txBody>
          <a:bodyPr lIns="0" tIns="0" rIns="0" bIns="0" anchor="ctr"/>
          <a:lstStyle/>
          <a:p>
            <a:pPr algn="ctr" defTabSz="1005840">
              <a:defRPr/>
            </a:pPr>
            <a:r>
              <a:rPr lang="en-US" sz="770" b="1" kern="0" dirty="0">
                <a:solidFill>
                  <a:srgbClr val="333333"/>
                </a:solidFill>
              </a:rPr>
              <a:t>Requirements</a:t>
            </a:r>
          </a:p>
          <a:p>
            <a:pPr algn="ctr" defTabSz="1005840">
              <a:defRPr/>
            </a:pPr>
            <a:r>
              <a:rPr lang="en-US" sz="770" b="1" kern="0" dirty="0">
                <a:solidFill>
                  <a:srgbClr val="333333"/>
                </a:solidFill>
              </a:rPr>
              <a:t>Management</a:t>
            </a:r>
          </a:p>
          <a:p>
            <a:pPr algn="ctr" defTabSz="1005840">
              <a:defRPr/>
            </a:pPr>
            <a:r>
              <a:rPr lang="en-US" sz="770" b="1" kern="0" dirty="0">
                <a:solidFill>
                  <a:srgbClr val="333333"/>
                </a:solidFill>
              </a:rPr>
              <a:t>(Repository)</a:t>
            </a:r>
          </a:p>
        </p:txBody>
      </p:sp>
      <p:cxnSp>
        <p:nvCxnSpPr>
          <p:cNvPr id="83" name="Straight Arrow Connector 82"/>
          <p:cNvCxnSpPr>
            <a:cxnSpLocks noChangeShapeType="1"/>
          </p:cNvCxnSpPr>
          <p:nvPr/>
        </p:nvCxnSpPr>
        <p:spPr bwMode="auto">
          <a:xfrm>
            <a:off x="5079842" y="3854768"/>
            <a:ext cx="134461" cy="48895"/>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84" name="Straight Arrow Connector 83"/>
          <p:cNvCxnSpPr>
            <a:cxnSpLocks noChangeShapeType="1"/>
          </p:cNvCxnSpPr>
          <p:nvPr/>
        </p:nvCxnSpPr>
        <p:spPr bwMode="auto">
          <a:xfrm>
            <a:off x="4583907" y="3152776"/>
            <a:ext cx="0" cy="200819"/>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85" name="Straight Arrow Connector 84"/>
          <p:cNvCxnSpPr>
            <a:cxnSpLocks noChangeShapeType="1"/>
          </p:cNvCxnSpPr>
          <p:nvPr/>
        </p:nvCxnSpPr>
        <p:spPr bwMode="auto">
          <a:xfrm>
            <a:off x="5919788" y="4668520"/>
            <a:ext cx="31433" cy="76835"/>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86" name="Straight Arrow Connector 85"/>
          <p:cNvCxnSpPr>
            <a:cxnSpLocks noChangeShapeType="1"/>
          </p:cNvCxnSpPr>
          <p:nvPr/>
        </p:nvCxnSpPr>
        <p:spPr bwMode="auto">
          <a:xfrm flipH="1">
            <a:off x="5881370" y="5850732"/>
            <a:ext cx="36672" cy="61118"/>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87" name="Straight Arrow Connector 86"/>
          <p:cNvCxnSpPr>
            <a:cxnSpLocks noChangeShapeType="1"/>
          </p:cNvCxnSpPr>
          <p:nvPr/>
        </p:nvCxnSpPr>
        <p:spPr bwMode="auto">
          <a:xfrm flipH="1">
            <a:off x="5011738" y="6655752"/>
            <a:ext cx="80328" cy="29687"/>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88" name="Straight Arrow Connector 87"/>
          <p:cNvCxnSpPr>
            <a:cxnSpLocks noChangeShapeType="1"/>
          </p:cNvCxnSpPr>
          <p:nvPr/>
        </p:nvCxnSpPr>
        <p:spPr bwMode="auto">
          <a:xfrm flipH="1" flipV="1">
            <a:off x="3885407" y="6516053"/>
            <a:ext cx="80328" cy="38418"/>
          </a:xfrm>
          <a:prstGeom prst="straightConnector1">
            <a:avLst/>
          </a:prstGeom>
          <a:noFill/>
          <a:ln w="3175">
            <a:solidFill>
              <a:srgbClr val="7F7F7F"/>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89" name="Straight Arrow Connector 88"/>
          <p:cNvCxnSpPr>
            <a:cxnSpLocks noChangeShapeType="1"/>
          </p:cNvCxnSpPr>
          <p:nvPr/>
        </p:nvCxnSpPr>
        <p:spPr bwMode="auto">
          <a:xfrm flipH="1" flipV="1">
            <a:off x="3242787" y="5583555"/>
            <a:ext cx="22701" cy="69850"/>
          </a:xfrm>
          <a:prstGeom prst="straightConnector1">
            <a:avLst/>
          </a:prstGeom>
          <a:noFill/>
          <a:ln w="3175">
            <a:solidFill>
              <a:srgbClr val="7F7F7F"/>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90" name="Straight Arrow Connector 89"/>
          <p:cNvCxnSpPr>
            <a:cxnSpLocks noChangeShapeType="1"/>
          </p:cNvCxnSpPr>
          <p:nvPr/>
        </p:nvCxnSpPr>
        <p:spPr bwMode="auto">
          <a:xfrm flipV="1">
            <a:off x="3354547" y="4528820"/>
            <a:ext cx="36671" cy="73343"/>
          </a:xfrm>
          <a:prstGeom prst="straightConnector1">
            <a:avLst/>
          </a:prstGeom>
          <a:noFill/>
          <a:ln w="3175">
            <a:solidFill>
              <a:srgbClr val="7F7F7F"/>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91" name="Straight Arrow Connector 90"/>
          <p:cNvCxnSpPr>
            <a:cxnSpLocks noChangeShapeType="1"/>
          </p:cNvCxnSpPr>
          <p:nvPr/>
        </p:nvCxnSpPr>
        <p:spPr bwMode="auto">
          <a:xfrm flipV="1">
            <a:off x="4096703" y="3849530"/>
            <a:ext cx="76835" cy="36671"/>
          </a:xfrm>
          <a:prstGeom prst="straightConnector1">
            <a:avLst/>
          </a:prstGeom>
          <a:noFill/>
          <a:ln w="3175">
            <a:solidFill>
              <a:srgbClr val="7F7F7F"/>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sp>
        <p:nvSpPr>
          <p:cNvPr id="92" name="TextBox 91"/>
          <p:cNvSpPr txBox="1"/>
          <p:nvPr/>
        </p:nvSpPr>
        <p:spPr bwMode="auto">
          <a:xfrm>
            <a:off x="4126389" y="6564948"/>
            <a:ext cx="935990" cy="210827"/>
          </a:xfrm>
          <a:prstGeom prst="rect">
            <a:avLst/>
          </a:prstGeom>
          <a:noFill/>
        </p:spPr>
        <p:txBody>
          <a:bodyPr>
            <a:spAutoFit/>
          </a:bodyPr>
          <a:lstStyle/>
          <a:p>
            <a:pPr defTabSz="1005840">
              <a:defRPr/>
            </a:pPr>
            <a:r>
              <a:rPr lang="en-US" sz="770" b="1" dirty="0">
                <a:solidFill>
                  <a:prstClr val="black"/>
                </a:solidFill>
                <a:cs typeface="Arial" panose="020B0604020202020204" pitchFamily="34" charset="0"/>
              </a:rPr>
              <a:t>Implementation </a:t>
            </a:r>
          </a:p>
        </p:txBody>
      </p:sp>
      <p:cxnSp>
        <p:nvCxnSpPr>
          <p:cNvPr id="27681" name="Straight Arrow Connector 92"/>
          <p:cNvCxnSpPr>
            <a:cxnSpLocks noChangeShapeType="1"/>
          </p:cNvCxnSpPr>
          <p:nvPr/>
        </p:nvCxnSpPr>
        <p:spPr bwMode="auto">
          <a:xfrm>
            <a:off x="4583907" y="4181317"/>
            <a:ext cx="6985" cy="401638"/>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7682" name="Straight Arrow Connector 93"/>
          <p:cNvCxnSpPr>
            <a:cxnSpLocks noChangeShapeType="1"/>
            <a:endCxn id="82" idx="7"/>
          </p:cNvCxnSpPr>
          <p:nvPr/>
        </p:nvCxnSpPr>
        <p:spPr bwMode="auto">
          <a:xfrm flipH="1">
            <a:off x="4969828" y="4479926"/>
            <a:ext cx="256699" cy="277654"/>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7683" name="Straight Arrow Connector 94"/>
          <p:cNvCxnSpPr>
            <a:cxnSpLocks noChangeShapeType="1"/>
            <a:endCxn id="82" idx="6"/>
          </p:cNvCxnSpPr>
          <p:nvPr/>
        </p:nvCxnSpPr>
        <p:spPr bwMode="auto">
          <a:xfrm flipH="1">
            <a:off x="5126991" y="5169694"/>
            <a:ext cx="480219" cy="6985"/>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7684" name="Straight Arrow Connector 95"/>
          <p:cNvCxnSpPr>
            <a:cxnSpLocks noChangeShapeType="1"/>
            <a:endCxn id="82" idx="5"/>
          </p:cNvCxnSpPr>
          <p:nvPr/>
        </p:nvCxnSpPr>
        <p:spPr bwMode="auto">
          <a:xfrm flipH="1" flipV="1">
            <a:off x="4969828" y="5595779"/>
            <a:ext cx="342265" cy="342265"/>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7685" name="Straight Arrow Connector 96"/>
          <p:cNvCxnSpPr>
            <a:cxnSpLocks noChangeShapeType="1"/>
            <a:endCxn id="82" idx="4"/>
          </p:cNvCxnSpPr>
          <p:nvPr/>
        </p:nvCxnSpPr>
        <p:spPr bwMode="auto">
          <a:xfrm flipH="1" flipV="1">
            <a:off x="4590892" y="5770404"/>
            <a:ext cx="3493" cy="473233"/>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7686" name="Straight Arrow Connector 97"/>
          <p:cNvCxnSpPr>
            <a:cxnSpLocks noChangeShapeType="1"/>
            <a:stCxn id="76" idx="7"/>
            <a:endCxn id="82" idx="3"/>
          </p:cNvCxnSpPr>
          <p:nvPr/>
        </p:nvCxnSpPr>
        <p:spPr bwMode="auto">
          <a:xfrm flipV="1">
            <a:off x="3906362" y="5595780"/>
            <a:ext cx="305593" cy="303848"/>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7687" name="Straight Arrow Connector 98"/>
          <p:cNvCxnSpPr>
            <a:cxnSpLocks noChangeShapeType="1"/>
            <a:stCxn id="78" idx="6"/>
            <a:endCxn id="82" idx="2"/>
          </p:cNvCxnSpPr>
          <p:nvPr/>
        </p:nvCxnSpPr>
        <p:spPr bwMode="auto">
          <a:xfrm flipV="1">
            <a:off x="3633947" y="5176679"/>
            <a:ext cx="420846" cy="6985"/>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7688" name="Straight Arrow Connector 99"/>
          <p:cNvCxnSpPr>
            <a:cxnSpLocks noChangeShapeType="1"/>
            <a:stCxn id="77" idx="5"/>
            <a:endCxn id="82" idx="1"/>
          </p:cNvCxnSpPr>
          <p:nvPr/>
        </p:nvCxnSpPr>
        <p:spPr bwMode="auto">
          <a:xfrm>
            <a:off x="3908108" y="4472941"/>
            <a:ext cx="303848" cy="284639"/>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101" name="TextBox 100"/>
          <p:cNvSpPr txBox="1"/>
          <p:nvPr/>
        </p:nvSpPr>
        <p:spPr bwMode="auto">
          <a:xfrm>
            <a:off x="2776538" y="5078890"/>
            <a:ext cx="970915" cy="210827"/>
          </a:xfrm>
          <a:prstGeom prst="rect">
            <a:avLst/>
          </a:prstGeom>
          <a:noFill/>
        </p:spPr>
        <p:txBody>
          <a:bodyPr>
            <a:spAutoFit/>
          </a:bodyPr>
          <a:lstStyle/>
          <a:p>
            <a:pPr defTabSz="1005840">
              <a:defRPr/>
            </a:pPr>
            <a:r>
              <a:rPr lang="en-US" sz="770" b="1" dirty="0">
                <a:solidFill>
                  <a:prstClr val="black">
                    <a:lumMod val="75000"/>
                    <a:lumOff val="25000"/>
                  </a:prstClr>
                </a:solidFill>
                <a:cs typeface="Arial" panose="020B0604020202020204" pitchFamily="34" charset="0"/>
              </a:rPr>
              <a:t>Implementation </a:t>
            </a:r>
          </a:p>
        </p:txBody>
      </p:sp>
      <p:sp>
        <p:nvSpPr>
          <p:cNvPr id="102" name="Parallelogram 101"/>
          <p:cNvSpPr/>
          <p:nvPr/>
        </p:nvSpPr>
        <p:spPr>
          <a:xfrm>
            <a:off x="6744018" y="5716271"/>
            <a:ext cx="1760220" cy="382429"/>
          </a:xfrm>
          <a:prstGeom prst="parallelogram">
            <a:avLst>
              <a:gd name="adj" fmla="val 98500"/>
            </a:avLst>
          </a:prstGeom>
          <a:solidFill>
            <a:srgbClr val="4F81BD">
              <a:lumMod val="60000"/>
              <a:lumOff val="40000"/>
              <a:alpha val="74118"/>
            </a:srgbClr>
          </a:solidFill>
          <a:ln w="12700" cap="flat" cmpd="sng" algn="ctr">
            <a:solidFill>
              <a:sysClr val="windowText" lastClr="000000"/>
            </a:solidFill>
            <a:prstDash val="solid"/>
          </a:ln>
          <a:effectLst/>
        </p:spPr>
        <p:txBody>
          <a:bodyPr anchor="ctr"/>
          <a:lstStyle/>
          <a:p>
            <a:pPr algn="ctr" defTabSz="1005840">
              <a:defRPr/>
            </a:pPr>
            <a:endParaRPr lang="en-US" sz="1980" kern="0" dirty="0">
              <a:solidFill>
                <a:prstClr val="white"/>
              </a:solidFill>
            </a:endParaRPr>
          </a:p>
        </p:txBody>
      </p:sp>
      <p:sp>
        <p:nvSpPr>
          <p:cNvPr id="103" name="Parallelogram 102"/>
          <p:cNvSpPr/>
          <p:nvPr/>
        </p:nvSpPr>
        <p:spPr>
          <a:xfrm>
            <a:off x="6744018" y="5428139"/>
            <a:ext cx="1760220" cy="382428"/>
          </a:xfrm>
          <a:prstGeom prst="parallelogram">
            <a:avLst>
              <a:gd name="adj" fmla="val 98500"/>
            </a:avLst>
          </a:prstGeom>
          <a:solidFill>
            <a:srgbClr val="92D050">
              <a:alpha val="74118"/>
            </a:srgbClr>
          </a:solidFill>
          <a:ln w="12700" cap="flat" cmpd="sng" algn="ctr">
            <a:solidFill>
              <a:sysClr val="windowText" lastClr="000000"/>
            </a:solidFill>
            <a:prstDash val="solid"/>
          </a:ln>
          <a:effectLst/>
        </p:spPr>
        <p:txBody>
          <a:bodyPr anchor="ctr"/>
          <a:lstStyle/>
          <a:p>
            <a:pPr algn="ctr" defTabSz="1005840">
              <a:defRPr/>
            </a:pPr>
            <a:endParaRPr lang="en-US" sz="1980" kern="0" dirty="0">
              <a:solidFill>
                <a:prstClr val="white"/>
              </a:solidFill>
            </a:endParaRPr>
          </a:p>
        </p:txBody>
      </p:sp>
      <p:sp>
        <p:nvSpPr>
          <p:cNvPr id="104" name="Parallelogram 103"/>
          <p:cNvSpPr/>
          <p:nvPr/>
        </p:nvSpPr>
        <p:spPr>
          <a:xfrm>
            <a:off x="6759734" y="5129531"/>
            <a:ext cx="1760220" cy="382429"/>
          </a:xfrm>
          <a:prstGeom prst="parallelogram">
            <a:avLst>
              <a:gd name="adj" fmla="val 98500"/>
            </a:avLst>
          </a:prstGeom>
          <a:solidFill>
            <a:srgbClr val="F79646">
              <a:lumMod val="60000"/>
              <a:lumOff val="40000"/>
              <a:alpha val="74118"/>
            </a:srgbClr>
          </a:solidFill>
          <a:ln w="12700" cap="flat" cmpd="sng" algn="ctr">
            <a:solidFill>
              <a:sysClr val="windowText" lastClr="000000"/>
            </a:solidFill>
            <a:prstDash val="solid"/>
          </a:ln>
          <a:effectLst/>
        </p:spPr>
        <p:txBody>
          <a:bodyPr anchor="ctr"/>
          <a:lstStyle/>
          <a:p>
            <a:pPr algn="ctr" defTabSz="1005840">
              <a:defRPr/>
            </a:pPr>
            <a:endParaRPr lang="en-US" sz="1980" kern="0" dirty="0">
              <a:solidFill>
                <a:prstClr val="white"/>
              </a:solidFill>
            </a:endParaRPr>
          </a:p>
        </p:txBody>
      </p:sp>
      <p:sp>
        <p:nvSpPr>
          <p:cNvPr id="105" name="Parallelogram 104"/>
          <p:cNvSpPr/>
          <p:nvPr/>
        </p:nvSpPr>
        <p:spPr>
          <a:xfrm>
            <a:off x="6791167" y="4841399"/>
            <a:ext cx="1760220" cy="382428"/>
          </a:xfrm>
          <a:prstGeom prst="parallelogram">
            <a:avLst>
              <a:gd name="adj" fmla="val 98500"/>
            </a:avLst>
          </a:prstGeom>
          <a:solidFill>
            <a:srgbClr val="CCFFFF">
              <a:alpha val="74118"/>
            </a:srgbClr>
          </a:solidFill>
          <a:ln w="12700" cap="flat" cmpd="sng" algn="ctr">
            <a:solidFill>
              <a:sysClr val="windowText" lastClr="000000"/>
            </a:solidFill>
            <a:prstDash val="solid"/>
          </a:ln>
          <a:effectLst/>
        </p:spPr>
        <p:txBody>
          <a:bodyPr anchor="ctr"/>
          <a:lstStyle/>
          <a:p>
            <a:pPr algn="ctr" defTabSz="1005840">
              <a:defRPr/>
            </a:pPr>
            <a:endParaRPr lang="en-US" sz="1980" kern="0" dirty="0">
              <a:solidFill>
                <a:prstClr val="white"/>
              </a:solidFill>
            </a:endParaRPr>
          </a:p>
        </p:txBody>
      </p:sp>
      <p:sp>
        <p:nvSpPr>
          <p:cNvPr id="106" name="Parallelogram 105"/>
          <p:cNvSpPr/>
          <p:nvPr/>
        </p:nvSpPr>
        <p:spPr>
          <a:xfrm>
            <a:off x="6806883" y="4542791"/>
            <a:ext cx="1760220" cy="382429"/>
          </a:xfrm>
          <a:prstGeom prst="parallelogram">
            <a:avLst>
              <a:gd name="adj" fmla="val 98500"/>
            </a:avLst>
          </a:prstGeom>
          <a:solidFill>
            <a:srgbClr val="FF6699">
              <a:alpha val="74118"/>
            </a:srgbClr>
          </a:solidFill>
          <a:ln w="12700" cap="flat" cmpd="sng" algn="ctr">
            <a:solidFill>
              <a:sysClr val="windowText" lastClr="000000"/>
            </a:solidFill>
            <a:prstDash val="solid"/>
          </a:ln>
          <a:effectLst/>
        </p:spPr>
        <p:txBody>
          <a:bodyPr anchor="ctr"/>
          <a:lstStyle/>
          <a:p>
            <a:pPr algn="ctr" defTabSz="1005840">
              <a:defRPr/>
            </a:pPr>
            <a:endParaRPr lang="en-US" sz="1980" kern="0" dirty="0">
              <a:solidFill>
                <a:prstClr val="white"/>
              </a:solidFill>
            </a:endParaRPr>
          </a:p>
        </p:txBody>
      </p:sp>
      <p:sp>
        <p:nvSpPr>
          <p:cNvPr id="107" name="TextBox 7173"/>
          <p:cNvSpPr txBox="1">
            <a:spLocks noChangeArrowheads="1"/>
          </p:cNvSpPr>
          <p:nvPr/>
        </p:nvSpPr>
        <p:spPr bwMode="auto">
          <a:xfrm>
            <a:off x="6756852" y="2316322"/>
            <a:ext cx="2401619" cy="1378839"/>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defTabSz="1005840">
              <a:spcBef>
                <a:spcPct val="0"/>
              </a:spcBef>
              <a:buNone/>
              <a:defRPr/>
            </a:pPr>
            <a:r>
              <a:rPr lang="en-US" altLang="en-US" sz="3080" dirty="0">
                <a:solidFill>
                  <a:prstClr val="black"/>
                </a:solidFill>
                <a:latin typeface="+mn-lt"/>
              </a:rPr>
              <a:t>SGAM</a:t>
            </a:r>
          </a:p>
          <a:p>
            <a:pPr algn="ctr" defTabSz="1005840">
              <a:spcBef>
                <a:spcPct val="0"/>
              </a:spcBef>
              <a:buNone/>
              <a:defRPr/>
            </a:pPr>
            <a:r>
              <a:rPr lang="en-US" altLang="en-US" sz="2640" dirty="0">
                <a:solidFill>
                  <a:prstClr val="black"/>
                </a:solidFill>
                <a:latin typeface="+mn-lt"/>
              </a:rPr>
              <a:t>Interoperability</a:t>
            </a:r>
          </a:p>
          <a:p>
            <a:pPr algn="ctr" defTabSz="1005840">
              <a:spcBef>
                <a:spcPct val="0"/>
              </a:spcBef>
              <a:buNone/>
              <a:defRPr/>
            </a:pPr>
            <a:r>
              <a:rPr lang="en-US" altLang="en-US" sz="2640" dirty="0">
                <a:solidFill>
                  <a:prstClr val="black"/>
                </a:solidFill>
                <a:latin typeface="+mn-lt"/>
              </a:rPr>
              <a:t> Layers</a:t>
            </a:r>
          </a:p>
        </p:txBody>
      </p:sp>
      <p:sp>
        <p:nvSpPr>
          <p:cNvPr id="108" name="TextBox 43"/>
          <p:cNvSpPr txBox="1">
            <a:spLocks noChangeArrowheads="1"/>
          </p:cNvSpPr>
          <p:nvPr/>
        </p:nvSpPr>
        <p:spPr bwMode="auto">
          <a:xfrm>
            <a:off x="8516462" y="4757579"/>
            <a:ext cx="920954" cy="295465"/>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320" b="1" dirty="0">
                <a:solidFill>
                  <a:prstClr val="black"/>
                </a:solidFill>
                <a:latin typeface="+mn-lt"/>
              </a:rPr>
              <a:t>Functional</a:t>
            </a:r>
          </a:p>
        </p:txBody>
      </p:sp>
      <p:sp>
        <p:nvSpPr>
          <p:cNvPr id="109" name="TextBox 44"/>
          <p:cNvSpPr txBox="1">
            <a:spLocks noChangeArrowheads="1"/>
          </p:cNvSpPr>
          <p:nvPr/>
        </p:nvSpPr>
        <p:spPr bwMode="auto">
          <a:xfrm>
            <a:off x="8516462" y="5057934"/>
            <a:ext cx="1027579" cy="295465"/>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320" b="1" dirty="0">
                <a:solidFill>
                  <a:prstClr val="black"/>
                </a:solidFill>
                <a:latin typeface="+mn-lt"/>
              </a:rPr>
              <a:t>Information</a:t>
            </a:r>
          </a:p>
        </p:txBody>
      </p:sp>
      <p:sp>
        <p:nvSpPr>
          <p:cNvPr id="110" name="TextBox 45"/>
          <p:cNvSpPr txBox="1">
            <a:spLocks noChangeArrowheads="1"/>
          </p:cNvSpPr>
          <p:nvPr/>
        </p:nvSpPr>
        <p:spPr bwMode="auto">
          <a:xfrm>
            <a:off x="8492014" y="5344319"/>
            <a:ext cx="1366794" cy="295465"/>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320" b="1" dirty="0">
                <a:solidFill>
                  <a:prstClr val="black"/>
                </a:solidFill>
                <a:latin typeface="+mn-lt"/>
              </a:rPr>
              <a:t>Communications</a:t>
            </a:r>
          </a:p>
        </p:txBody>
      </p:sp>
      <p:sp>
        <p:nvSpPr>
          <p:cNvPr id="111" name="TextBox 46"/>
          <p:cNvSpPr txBox="1">
            <a:spLocks noChangeArrowheads="1"/>
          </p:cNvSpPr>
          <p:nvPr/>
        </p:nvSpPr>
        <p:spPr bwMode="auto">
          <a:xfrm>
            <a:off x="8492014" y="5644674"/>
            <a:ext cx="1077916" cy="295465"/>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320" b="1" dirty="0">
                <a:solidFill>
                  <a:prstClr val="black"/>
                </a:solidFill>
                <a:latin typeface="+mn-lt"/>
              </a:rPr>
              <a:t>Components</a:t>
            </a:r>
          </a:p>
        </p:txBody>
      </p:sp>
      <p:sp>
        <p:nvSpPr>
          <p:cNvPr id="112" name="TextBox 67"/>
          <p:cNvSpPr txBox="1">
            <a:spLocks noChangeArrowheads="1"/>
          </p:cNvSpPr>
          <p:nvPr/>
        </p:nvSpPr>
        <p:spPr bwMode="auto">
          <a:xfrm>
            <a:off x="8516462" y="4471194"/>
            <a:ext cx="790608" cy="295465"/>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320" b="1" dirty="0">
                <a:solidFill>
                  <a:prstClr val="black"/>
                </a:solidFill>
                <a:latin typeface="+mn-lt"/>
              </a:rPr>
              <a:t>Business</a:t>
            </a:r>
            <a:endParaRPr lang="en-US" altLang="en-US" sz="1210" b="1" dirty="0">
              <a:solidFill>
                <a:prstClr val="black"/>
              </a:solidFill>
              <a:latin typeface="+mn-lt"/>
            </a:endParaRPr>
          </a:p>
        </p:txBody>
      </p:sp>
      <p:sp>
        <p:nvSpPr>
          <p:cNvPr id="113" name="TextBox 68"/>
          <p:cNvSpPr txBox="1">
            <a:spLocks noChangeArrowheads="1"/>
          </p:cNvSpPr>
          <p:nvPr/>
        </p:nvSpPr>
        <p:spPr bwMode="auto">
          <a:xfrm>
            <a:off x="3387725" y="1534002"/>
            <a:ext cx="2456377" cy="566309"/>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3080" dirty="0">
                <a:solidFill>
                  <a:prstClr val="black"/>
                </a:solidFill>
                <a:latin typeface="+mn-lt"/>
              </a:rPr>
              <a:t>TOGAF/ADM*</a:t>
            </a:r>
            <a:endParaRPr lang="en-US" altLang="en-US" sz="2640" dirty="0">
              <a:solidFill>
                <a:prstClr val="black"/>
              </a:solidFill>
              <a:latin typeface="+mn-lt"/>
            </a:endParaRPr>
          </a:p>
        </p:txBody>
      </p:sp>
      <p:sp>
        <p:nvSpPr>
          <p:cNvPr id="114" name="Cube 113"/>
          <p:cNvSpPr/>
          <p:nvPr/>
        </p:nvSpPr>
        <p:spPr>
          <a:xfrm>
            <a:off x="116999" y="3536950"/>
            <a:ext cx="1739265" cy="335280"/>
          </a:xfrm>
          <a:prstGeom prst="cube">
            <a:avLst>
              <a:gd name="adj" fmla="val 15379"/>
            </a:avLst>
          </a:prstGeom>
          <a:solidFill>
            <a:srgbClr val="5E8BC2"/>
          </a:solidFill>
          <a:ln w="9525" cap="flat" cmpd="sng" algn="ctr">
            <a:solidFill>
              <a:sysClr val="windowText" lastClr="000000"/>
            </a:solidFill>
            <a:prstDash val="solid"/>
          </a:ln>
          <a:effectLst/>
        </p:spPr>
        <p:txBody>
          <a:bodyPr tIns="0" rIns="0" bIns="0" anchor="ctr"/>
          <a:lstStyle/>
          <a:p>
            <a:pPr defTabSz="1005840">
              <a:lnSpc>
                <a:spcPct val="80000"/>
              </a:lnSpc>
              <a:defRPr/>
            </a:pPr>
            <a:r>
              <a:rPr lang="en-US" sz="1210" b="1" kern="0" dirty="0">
                <a:solidFill>
                  <a:prstClr val="black"/>
                </a:solidFill>
              </a:rPr>
              <a:t>8. Economic/Regulatory</a:t>
            </a:r>
          </a:p>
        </p:txBody>
      </p:sp>
      <p:sp>
        <p:nvSpPr>
          <p:cNvPr id="115" name="Cube 114"/>
          <p:cNvSpPr/>
          <p:nvPr/>
        </p:nvSpPr>
        <p:spPr>
          <a:xfrm>
            <a:off x="125730" y="3956050"/>
            <a:ext cx="1741012" cy="335280"/>
          </a:xfrm>
          <a:prstGeom prst="cube">
            <a:avLst>
              <a:gd name="adj" fmla="val 15379"/>
            </a:avLst>
          </a:prstGeom>
          <a:solidFill>
            <a:srgbClr val="5E8BC2"/>
          </a:solidFill>
          <a:ln w="9525" cap="flat" cmpd="sng" algn="ctr">
            <a:solidFill>
              <a:sysClr val="windowText" lastClr="000000"/>
            </a:solidFill>
            <a:prstDash val="solid"/>
          </a:ln>
          <a:effectLst/>
        </p:spPr>
        <p:txBody>
          <a:bodyPr tIns="0" rIns="0" bIns="0" anchor="ctr"/>
          <a:lstStyle/>
          <a:p>
            <a:pPr defTabSz="1005840">
              <a:lnSpc>
                <a:spcPct val="80000"/>
              </a:lnSpc>
              <a:defRPr/>
            </a:pPr>
            <a:r>
              <a:rPr lang="en-US" sz="1210" b="1" kern="0" dirty="0">
                <a:solidFill>
                  <a:prstClr val="black"/>
                </a:solidFill>
              </a:rPr>
              <a:t>7. Business Objectives</a:t>
            </a:r>
          </a:p>
        </p:txBody>
      </p:sp>
      <p:sp>
        <p:nvSpPr>
          <p:cNvPr id="116" name="Cube 115"/>
          <p:cNvSpPr/>
          <p:nvPr/>
        </p:nvSpPr>
        <p:spPr>
          <a:xfrm>
            <a:off x="125730" y="4375150"/>
            <a:ext cx="1741012" cy="335280"/>
          </a:xfrm>
          <a:prstGeom prst="cube">
            <a:avLst>
              <a:gd name="adj" fmla="val 15379"/>
            </a:avLst>
          </a:prstGeom>
          <a:solidFill>
            <a:srgbClr val="5E8BC2"/>
          </a:solidFill>
          <a:ln w="9525" cap="flat" cmpd="sng" algn="ctr">
            <a:solidFill>
              <a:sysClr val="windowText" lastClr="000000"/>
            </a:solidFill>
            <a:prstDash val="solid"/>
          </a:ln>
          <a:effectLst/>
        </p:spPr>
        <p:txBody>
          <a:bodyPr tIns="0" rIns="0" bIns="0" anchor="ctr"/>
          <a:lstStyle/>
          <a:p>
            <a:pPr defTabSz="1005840">
              <a:lnSpc>
                <a:spcPct val="80000"/>
              </a:lnSpc>
              <a:defRPr/>
            </a:pPr>
            <a:r>
              <a:rPr lang="en-US" sz="1210" kern="0" dirty="0">
                <a:solidFill>
                  <a:prstClr val="black"/>
                </a:solidFill>
              </a:rPr>
              <a:t>6. Business Procedures</a:t>
            </a:r>
          </a:p>
        </p:txBody>
      </p:sp>
      <p:sp>
        <p:nvSpPr>
          <p:cNvPr id="117" name="Cube 116"/>
          <p:cNvSpPr/>
          <p:nvPr/>
        </p:nvSpPr>
        <p:spPr>
          <a:xfrm>
            <a:off x="127477" y="4794250"/>
            <a:ext cx="1741011" cy="335280"/>
          </a:xfrm>
          <a:prstGeom prst="cube">
            <a:avLst>
              <a:gd name="adj" fmla="val 13775"/>
            </a:avLst>
          </a:prstGeom>
          <a:solidFill>
            <a:srgbClr val="4F81BD">
              <a:lumMod val="60000"/>
              <a:lumOff val="40000"/>
            </a:srgbClr>
          </a:solidFill>
          <a:ln w="9525" cap="flat" cmpd="sng" algn="ctr">
            <a:solidFill>
              <a:sysClr val="windowText" lastClr="000000"/>
            </a:solidFill>
            <a:prstDash val="solid"/>
          </a:ln>
          <a:effectLst/>
        </p:spPr>
        <p:txBody>
          <a:bodyPr tIns="0" rIns="0" bIns="0" anchor="ctr"/>
          <a:lstStyle/>
          <a:p>
            <a:pPr defTabSz="1005840">
              <a:lnSpc>
                <a:spcPct val="80000"/>
              </a:lnSpc>
              <a:defRPr/>
            </a:pPr>
            <a:r>
              <a:rPr lang="en-US" sz="1210" b="1" kern="0" dirty="0">
                <a:solidFill>
                  <a:prstClr val="black"/>
                </a:solidFill>
              </a:rPr>
              <a:t>5. Business Context</a:t>
            </a:r>
          </a:p>
        </p:txBody>
      </p:sp>
      <p:sp>
        <p:nvSpPr>
          <p:cNvPr id="118" name="Cube 117"/>
          <p:cNvSpPr/>
          <p:nvPr/>
        </p:nvSpPr>
        <p:spPr>
          <a:xfrm>
            <a:off x="130969" y="5213350"/>
            <a:ext cx="1739265" cy="335280"/>
          </a:xfrm>
          <a:prstGeom prst="cube">
            <a:avLst>
              <a:gd name="adj" fmla="val 13775"/>
            </a:avLst>
          </a:prstGeom>
          <a:solidFill>
            <a:srgbClr val="4F81BD">
              <a:lumMod val="60000"/>
              <a:lumOff val="40000"/>
            </a:srgbClr>
          </a:solidFill>
          <a:ln w="9525" cap="flat" cmpd="sng" algn="ctr">
            <a:solidFill>
              <a:sysClr val="windowText" lastClr="000000"/>
            </a:solidFill>
            <a:prstDash val="solid"/>
          </a:ln>
          <a:effectLst/>
        </p:spPr>
        <p:txBody>
          <a:bodyPr tIns="0" rIns="0" bIns="0" anchor="ctr"/>
          <a:lstStyle/>
          <a:p>
            <a:pPr defTabSz="1005840">
              <a:lnSpc>
                <a:spcPct val="80000"/>
              </a:lnSpc>
              <a:defRPr/>
            </a:pPr>
            <a:r>
              <a:rPr lang="en-US" sz="1210" b="1" kern="0" dirty="0">
                <a:solidFill>
                  <a:prstClr val="black"/>
                </a:solidFill>
              </a:rPr>
              <a:t>4. Semantics</a:t>
            </a:r>
          </a:p>
        </p:txBody>
      </p:sp>
      <p:sp>
        <p:nvSpPr>
          <p:cNvPr id="119" name="Cube 118"/>
          <p:cNvSpPr/>
          <p:nvPr/>
        </p:nvSpPr>
        <p:spPr>
          <a:xfrm>
            <a:off x="127477" y="5632450"/>
            <a:ext cx="1741011" cy="335280"/>
          </a:xfrm>
          <a:prstGeom prst="cube">
            <a:avLst>
              <a:gd name="adj" fmla="val 15378"/>
            </a:avLst>
          </a:prstGeom>
          <a:solidFill>
            <a:srgbClr val="FFC9FF"/>
          </a:solidFill>
          <a:ln w="9525" cap="flat" cmpd="sng" algn="ctr">
            <a:solidFill>
              <a:sysClr val="windowText" lastClr="000000"/>
            </a:solidFill>
            <a:prstDash val="solid"/>
          </a:ln>
          <a:effectLst/>
        </p:spPr>
        <p:txBody>
          <a:bodyPr rIns="0" bIns="0" anchor="ctr"/>
          <a:lstStyle/>
          <a:p>
            <a:pPr marL="129223" indent="-129223" defTabSz="1005840">
              <a:lnSpc>
                <a:spcPct val="80000"/>
              </a:lnSpc>
              <a:defRPr/>
            </a:pPr>
            <a:r>
              <a:rPr lang="en-US" sz="1210" b="1" kern="0" dirty="0">
                <a:solidFill>
                  <a:prstClr val="black"/>
                </a:solidFill>
              </a:rPr>
              <a:t>3. Syntactic Interoperability</a:t>
            </a:r>
          </a:p>
        </p:txBody>
      </p:sp>
      <p:sp>
        <p:nvSpPr>
          <p:cNvPr id="120" name="Cube 119"/>
          <p:cNvSpPr/>
          <p:nvPr/>
        </p:nvSpPr>
        <p:spPr>
          <a:xfrm>
            <a:off x="130969" y="6051550"/>
            <a:ext cx="1739265" cy="335280"/>
          </a:xfrm>
          <a:prstGeom prst="cube">
            <a:avLst>
              <a:gd name="adj" fmla="val 16982"/>
            </a:avLst>
          </a:prstGeom>
          <a:solidFill>
            <a:srgbClr val="FFC9FF"/>
          </a:solidFill>
          <a:ln w="9525" cap="flat" cmpd="sng" algn="ctr">
            <a:solidFill>
              <a:sysClr val="windowText" lastClr="000000"/>
            </a:solidFill>
            <a:prstDash val="solid"/>
          </a:ln>
          <a:effectLst/>
        </p:spPr>
        <p:txBody>
          <a:bodyPr rIns="0" bIns="0" anchor="ctr"/>
          <a:lstStyle/>
          <a:p>
            <a:pPr marL="129223" indent="-129223" defTabSz="1005840">
              <a:lnSpc>
                <a:spcPct val="80000"/>
              </a:lnSpc>
              <a:defRPr/>
            </a:pPr>
            <a:r>
              <a:rPr lang="en-US" sz="1210" b="1" kern="0" dirty="0">
                <a:solidFill>
                  <a:prstClr val="black"/>
                </a:solidFill>
              </a:rPr>
              <a:t>2. Network Interoperability</a:t>
            </a:r>
          </a:p>
        </p:txBody>
      </p:sp>
      <p:sp>
        <p:nvSpPr>
          <p:cNvPr id="121" name="Cube 120"/>
          <p:cNvSpPr/>
          <p:nvPr/>
        </p:nvSpPr>
        <p:spPr>
          <a:xfrm>
            <a:off x="137954" y="6470650"/>
            <a:ext cx="1739265" cy="335280"/>
          </a:xfrm>
          <a:prstGeom prst="cube">
            <a:avLst>
              <a:gd name="adj" fmla="val 18586"/>
            </a:avLst>
          </a:prstGeom>
          <a:solidFill>
            <a:srgbClr val="FFC9FF"/>
          </a:solidFill>
          <a:ln w="9525" cap="flat" cmpd="sng" algn="ctr">
            <a:solidFill>
              <a:sysClr val="windowText" lastClr="000000"/>
            </a:solidFill>
            <a:prstDash val="solid"/>
          </a:ln>
          <a:effectLst/>
        </p:spPr>
        <p:txBody>
          <a:bodyPr tIns="0" rIns="0" bIns="0" anchor="ctr"/>
          <a:lstStyle/>
          <a:p>
            <a:pPr defTabSz="1005840">
              <a:lnSpc>
                <a:spcPct val="80000"/>
              </a:lnSpc>
              <a:defRPr/>
            </a:pPr>
            <a:r>
              <a:rPr lang="en-US" sz="1210" b="1" kern="0" dirty="0">
                <a:solidFill>
                  <a:prstClr val="black"/>
                </a:solidFill>
              </a:rPr>
              <a:t>1. Basic Connectivity</a:t>
            </a:r>
          </a:p>
        </p:txBody>
      </p:sp>
      <p:sp>
        <p:nvSpPr>
          <p:cNvPr id="122" name="TextBox 68"/>
          <p:cNvSpPr txBox="1">
            <a:spLocks noChangeArrowheads="1"/>
          </p:cNvSpPr>
          <p:nvPr/>
        </p:nvSpPr>
        <p:spPr bwMode="auto">
          <a:xfrm>
            <a:off x="39281" y="1429227"/>
            <a:ext cx="2330383" cy="1785104"/>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defTabSz="1005840">
              <a:spcBef>
                <a:spcPct val="0"/>
              </a:spcBef>
              <a:buNone/>
              <a:defRPr/>
            </a:pPr>
            <a:r>
              <a:rPr lang="en-US" altLang="en-US" sz="3080" dirty="0">
                <a:solidFill>
                  <a:prstClr val="black"/>
                </a:solidFill>
                <a:latin typeface="+mn-lt"/>
              </a:rPr>
              <a:t>GWAC</a:t>
            </a:r>
          </a:p>
          <a:p>
            <a:pPr algn="ctr" defTabSz="1005840">
              <a:spcBef>
                <a:spcPct val="0"/>
              </a:spcBef>
              <a:buNone/>
              <a:defRPr/>
            </a:pPr>
            <a:r>
              <a:rPr lang="en-US" altLang="en-US" sz="2640" dirty="0">
                <a:solidFill>
                  <a:prstClr val="black"/>
                </a:solidFill>
                <a:latin typeface="+mn-lt"/>
              </a:rPr>
              <a:t>Interoperability </a:t>
            </a:r>
          </a:p>
          <a:p>
            <a:pPr algn="ctr" defTabSz="1005840">
              <a:spcBef>
                <a:spcPct val="0"/>
              </a:spcBef>
              <a:buNone/>
              <a:defRPr/>
            </a:pPr>
            <a:r>
              <a:rPr lang="en-US" altLang="en-US" sz="2640" dirty="0">
                <a:solidFill>
                  <a:prstClr val="black"/>
                </a:solidFill>
                <a:latin typeface="+mn-lt"/>
              </a:rPr>
              <a:t>Categories</a:t>
            </a:r>
          </a:p>
          <a:p>
            <a:pPr algn="ctr" defTabSz="1005840">
              <a:spcBef>
                <a:spcPct val="0"/>
              </a:spcBef>
              <a:buNone/>
              <a:defRPr/>
            </a:pPr>
            <a:r>
              <a:rPr lang="en-US" altLang="en-US" sz="2640" dirty="0">
                <a:solidFill>
                  <a:prstClr val="black"/>
                </a:solidFill>
                <a:latin typeface="+mn-lt"/>
              </a:rPr>
              <a:t>(stack)</a:t>
            </a:r>
          </a:p>
        </p:txBody>
      </p:sp>
      <p:sp>
        <p:nvSpPr>
          <p:cNvPr id="123" name="Oval 122"/>
          <p:cNvSpPr/>
          <p:nvPr/>
        </p:nvSpPr>
        <p:spPr bwMode="auto">
          <a:xfrm>
            <a:off x="4177285" y="6243887"/>
            <a:ext cx="834221" cy="838200"/>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wrap="none" lIns="0" tIns="0" rIns="0" bIns="0"/>
          <a:lstStyle/>
          <a:p>
            <a:pPr algn="ctr" defTabSz="1005840">
              <a:defRPr/>
            </a:pPr>
            <a:r>
              <a:rPr lang="en-US" sz="891" b="1" kern="0" dirty="0">
                <a:solidFill>
                  <a:prstClr val="black"/>
                </a:solidFill>
              </a:rPr>
              <a:t>E.</a:t>
            </a:r>
          </a:p>
          <a:p>
            <a:pPr algn="ctr" defTabSz="1005840">
              <a:defRPr/>
            </a:pPr>
            <a:r>
              <a:rPr lang="en-US" sz="891" b="1" kern="0" dirty="0">
                <a:solidFill>
                  <a:prstClr val="black"/>
                </a:solidFill>
              </a:rPr>
              <a:t>Implementation</a:t>
            </a:r>
          </a:p>
          <a:p>
            <a:pPr algn="ctr" defTabSz="1005840">
              <a:defRPr/>
            </a:pPr>
            <a:r>
              <a:rPr lang="en-US" sz="891" b="1" kern="0" dirty="0">
                <a:solidFill>
                  <a:prstClr val="black"/>
                </a:solidFill>
              </a:rPr>
              <a:t>Architecture</a:t>
            </a:r>
          </a:p>
          <a:p>
            <a:pPr algn="ctr" defTabSz="1005840">
              <a:defRPr/>
            </a:pPr>
            <a:r>
              <a:rPr lang="en-US" sz="660" b="1" kern="0" dirty="0">
                <a:solidFill>
                  <a:prstClr val="black"/>
                </a:solidFill>
              </a:rPr>
              <a:t>(Opportunities &amp;</a:t>
            </a:r>
          </a:p>
          <a:p>
            <a:pPr algn="ctr" defTabSz="1005840">
              <a:defRPr/>
            </a:pPr>
            <a:r>
              <a:rPr lang="en-US" sz="660" b="1" kern="0" dirty="0">
                <a:solidFill>
                  <a:prstClr val="black"/>
                </a:solidFill>
              </a:rPr>
              <a:t>Solutions)</a:t>
            </a:r>
          </a:p>
        </p:txBody>
      </p:sp>
      <p:sp>
        <p:nvSpPr>
          <p:cNvPr id="124" name="Oval 123"/>
          <p:cNvSpPr/>
          <p:nvPr/>
        </p:nvSpPr>
        <p:spPr bwMode="auto">
          <a:xfrm>
            <a:off x="5606896" y="4756869"/>
            <a:ext cx="829729" cy="826669"/>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r>
              <a:rPr lang="en-US" sz="891" b="1" kern="0" dirty="0">
                <a:solidFill>
                  <a:prstClr val="black"/>
                </a:solidFill>
              </a:rPr>
              <a:t>C.</a:t>
            </a:r>
          </a:p>
          <a:p>
            <a:pPr algn="ctr" defTabSz="1005840">
              <a:defRPr/>
            </a:pPr>
            <a:r>
              <a:rPr lang="en-US" sz="891" b="1" kern="0" dirty="0">
                <a:solidFill>
                  <a:prstClr val="black"/>
                </a:solidFill>
              </a:rPr>
              <a:t>Information</a:t>
            </a:r>
          </a:p>
          <a:p>
            <a:pPr algn="ctr" defTabSz="1005840">
              <a:defRPr/>
            </a:pPr>
            <a:r>
              <a:rPr lang="en-US" sz="891" b="1" kern="0" dirty="0">
                <a:solidFill>
                  <a:prstClr val="black"/>
                </a:solidFill>
              </a:rPr>
              <a:t>Architecture</a:t>
            </a:r>
          </a:p>
        </p:txBody>
      </p:sp>
      <p:sp>
        <p:nvSpPr>
          <p:cNvPr id="125" name="Oval 124"/>
          <p:cNvSpPr/>
          <p:nvPr/>
        </p:nvSpPr>
        <p:spPr bwMode="auto">
          <a:xfrm>
            <a:off x="5189982" y="5817550"/>
            <a:ext cx="829729" cy="826669"/>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r>
              <a:rPr lang="en-US" sz="891" b="1" kern="0" dirty="0">
                <a:solidFill>
                  <a:prstClr val="black"/>
                </a:solidFill>
              </a:rPr>
              <a:t>D.</a:t>
            </a:r>
          </a:p>
          <a:p>
            <a:pPr algn="ctr" defTabSz="1005840">
              <a:defRPr/>
            </a:pPr>
            <a:r>
              <a:rPr lang="en-US" sz="891" b="1" kern="0" dirty="0">
                <a:solidFill>
                  <a:prstClr val="black"/>
                </a:solidFill>
              </a:rPr>
              <a:t>Technology</a:t>
            </a:r>
          </a:p>
          <a:p>
            <a:pPr algn="ctr" defTabSz="1005840">
              <a:defRPr/>
            </a:pPr>
            <a:r>
              <a:rPr lang="en-US" sz="891" b="1" kern="0" dirty="0">
                <a:solidFill>
                  <a:prstClr val="black"/>
                </a:solidFill>
              </a:rPr>
              <a:t>Architecture</a:t>
            </a:r>
          </a:p>
        </p:txBody>
      </p:sp>
      <p:cxnSp>
        <p:nvCxnSpPr>
          <p:cNvPr id="27720" name="Straight Arrow Connector 125"/>
          <p:cNvCxnSpPr>
            <a:cxnSpLocks noChangeShapeType="1"/>
            <a:stCxn id="116" idx="4"/>
          </p:cNvCxnSpPr>
          <p:nvPr/>
        </p:nvCxnSpPr>
        <p:spPr bwMode="auto">
          <a:xfrm flipV="1">
            <a:off x="1816100" y="4188302"/>
            <a:ext cx="3289935" cy="380683"/>
          </a:xfrm>
          <a:prstGeom prst="straightConnector1">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7721" name="Straight Arrow Connector 126"/>
          <p:cNvCxnSpPr>
            <a:cxnSpLocks noChangeShapeType="1"/>
            <a:stCxn id="117" idx="4"/>
          </p:cNvCxnSpPr>
          <p:nvPr/>
        </p:nvCxnSpPr>
        <p:spPr bwMode="auto">
          <a:xfrm flipV="1">
            <a:off x="1823085" y="4878070"/>
            <a:ext cx="3904615" cy="106522"/>
          </a:xfrm>
          <a:prstGeom prst="straightConnector1">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7722" name="Straight Arrow Connector 127"/>
          <p:cNvCxnSpPr>
            <a:cxnSpLocks noChangeShapeType="1"/>
            <a:stCxn id="118" idx="4"/>
          </p:cNvCxnSpPr>
          <p:nvPr/>
        </p:nvCxnSpPr>
        <p:spPr bwMode="auto">
          <a:xfrm>
            <a:off x="1824832" y="5403692"/>
            <a:ext cx="3902868" cy="59373"/>
          </a:xfrm>
          <a:prstGeom prst="straightConnector1">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7723" name="Straight Arrow Connector 128"/>
          <p:cNvCxnSpPr>
            <a:cxnSpLocks noChangeShapeType="1"/>
            <a:stCxn id="119" idx="5"/>
          </p:cNvCxnSpPr>
          <p:nvPr/>
        </p:nvCxnSpPr>
        <p:spPr bwMode="auto">
          <a:xfrm>
            <a:off x="1868488" y="5773897"/>
            <a:ext cx="3443605" cy="164148"/>
          </a:xfrm>
          <a:prstGeom prst="straightConnector1">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7724" name="Straight Arrow Connector 129"/>
          <p:cNvCxnSpPr>
            <a:cxnSpLocks noChangeShapeType="1"/>
            <a:stCxn id="120" idx="5"/>
          </p:cNvCxnSpPr>
          <p:nvPr/>
        </p:nvCxnSpPr>
        <p:spPr bwMode="auto">
          <a:xfrm>
            <a:off x="1870235" y="6191251"/>
            <a:ext cx="3319621" cy="40164"/>
          </a:xfrm>
          <a:prstGeom prst="straightConnector1">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7725" name="Straight Arrow Connector 130"/>
          <p:cNvCxnSpPr>
            <a:cxnSpLocks noChangeShapeType="1"/>
            <a:stCxn id="121" idx="5"/>
          </p:cNvCxnSpPr>
          <p:nvPr/>
        </p:nvCxnSpPr>
        <p:spPr bwMode="auto">
          <a:xfrm>
            <a:off x="1877219" y="6606858"/>
            <a:ext cx="2422048" cy="352743"/>
          </a:xfrm>
          <a:prstGeom prst="straightConnector1">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7726" name="Straight Arrow Connector 131"/>
          <p:cNvCxnSpPr>
            <a:cxnSpLocks noChangeShapeType="1"/>
            <a:stCxn id="73" idx="1"/>
          </p:cNvCxnSpPr>
          <p:nvPr/>
        </p:nvCxnSpPr>
        <p:spPr bwMode="auto">
          <a:xfrm flipV="1">
            <a:off x="2140903" y="3241835"/>
            <a:ext cx="1968024" cy="651351"/>
          </a:xfrm>
          <a:prstGeom prst="straightConnector1">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7727" name="Straight Arrow Connector 132"/>
          <p:cNvCxnSpPr>
            <a:cxnSpLocks noChangeShapeType="1"/>
            <a:endCxn id="106" idx="0"/>
          </p:cNvCxnSpPr>
          <p:nvPr/>
        </p:nvCxnSpPr>
        <p:spPr bwMode="auto">
          <a:xfrm>
            <a:off x="5072857" y="3241835"/>
            <a:ext cx="2614136" cy="1300956"/>
          </a:xfrm>
          <a:prstGeom prst="straightConnector1">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cxnSp>
      <p:cxnSp>
        <p:nvCxnSpPr>
          <p:cNvPr id="27728" name="Straight Arrow Connector 133"/>
          <p:cNvCxnSpPr>
            <a:cxnSpLocks noChangeShapeType="1"/>
          </p:cNvCxnSpPr>
          <p:nvPr/>
        </p:nvCxnSpPr>
        <p:spPr bwMode="auto">
          <a:xfrm>
            <a:off x="5935504" y="4188302"/>
            <a:ext cx="1059973" cy="546576"/>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729" name="Straight Arrow Connector 134"/>
          <p:cNvCxnSpPr>
            <a:cxnSpLocks noChangeShapeType="1"/>
          </p:cNvCxnSpPr>
          <p:nvPr/>
        </p:nvCxnSpPr>
        <p:spPr bwMode="auto">
          <a:xfrm>
            <a:off x="6314440" y="4878070"/>
            <a:ext cx="665322" cy="155417"/>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730" name="Straight Arrow Connector 135"/>
          <p:cNvCxnSpPr>
            <a:cxnSpLocks noChangeShapeType="1"/>
          </p:cNvCxnSpPr>
          <p:nvPr/>
        </p:nvCxnSpPr>
        <p:spPr bwMode="auto">
          <a:xfrm flipV="1">
            <a:off x="6314441" y="5321617"/>
            <a:ext cx="633889" cy="141447"/>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731" name="Straight Arrow Connector 136"/>
          <p:cNvCxnSpPr>
            <a:cxnSpLocks noChangeShapeType="1"/>
          </p:cNvCxnSpPr>
          <p:nvPr/>
        </p:nvCxnSpPr>
        <p:spPr bwMode="auto">
          <a:xfrm flipV="1">
            <a:off x="4889500" y="6098700"/>
            <a:ext cx="2734628" cy="860901"/>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7732" name="TextBox 68"/>
          <p:cNvSpPr txBox="1">
            <a:spLocks noChangeArrowheads="1"/>
          </p:cNvSpPr>
          <p:nvPr/>
        </p:nvSpPr>
        <p:spPr bwMode="auto">
          <a:xfrm>
            <a:off x="1566387" y="7071361"/>
            <a:ext cx="7903528"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a:r>
              <a:rPr lang="en-US" altLang="en-US" sz="1760" b="1" dirty="0">
                <a:solidFill>
                  <a:srgbClr val="1E1C11"/>
                </a:solidFill>
                <a:latin typeface="+mn-lt"/>
              </a:rPr>
              <a:t>*</a:t>
            </a:r>
            <a:r>
              <a:rPr lang="en-US" altLang="en-US" sz="1320" dirty="0">
                <a:solidFill>
                  <a:srgbClr val="1E1C11"/>
                </a:solidFill>
                <a:latin typeface="+mn-lt"/>
              </a:rPr>
              <a:t> The Open Group Architecture Framework – Architecture Development Methodology (TOGAF/ADM)</a:t>
            </a:r>
          </a:p>
        </p:txBody>
      </p:sp>
      <p:sp>
        <p:nvSpPr>
          <p:cNvPr id="70" name="Title 1"/>
          <p:cNvSpPr txBox="1">
            <a:spLocks/>
          </p:cNvSpPr>
          <p:nvPr/>
        </p:nvSpPr>
        <p:spPr>
          <a:xfrm>
            <a:off x="258698" y="445215"/>
            <a:ext cx="7365430" cy="64611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000" b="1" dirty="0">
                <a:solidFill>
                  <a:srgbClr val="20396D"/>
                </a:solidFill>
                <a:latin typeface="+mn-lt"/>
                <a:ea typeface="Open Sans" charset="0"/>
                <a:cs typeface="Arial"/>
              </a:rPr>
              <a:t>Framework</a:t>
            </a:r>
            <a:r>
              <a:rPr lang="en-US" altLang="en-US" sz="3400" b="1" dirty="0">
                <a:latin typeface="+mn-lt"/>
              </a:rPr>
              <a:t> </a:t>
            </a:r>
            <a:r>
              <a:rPr lang="en-US" altLang="en-US" sz="3000" b="1" dirty="0">
                <a:solidFill>
                  <a:srgbClr val="20396D"/>
                </a:solidFill>
                <a:latin typeface="+mn-lt"/>
                <a:ea typeface="Open Sans" charset="0"/>
                <a:cs typeface="Arial"/>
              </a:rPr>
              <a:t>Mapping</a:t>
            </a:r>
          </a:p>
          <a:p>
            <a:r>
              <a:rPr lang="en-US" altLang="en-US" sz="3000" b="1" dirty="0">
                <a:solidFill>
                  <a:srgbClr val="20396D"/>
                </a:solidFill>
                <a:latin typeface="+mn-lt"/>
                <a:ea typeface="Open Sans" charset="0"/>
                <a:cs typeface="Arial"/>
              </a:rPr>
              <a:t>GWAC &amp; SGAM Alignment with TOGAF</a:t>
            </a:r>
          </a:p>
        </p:txBody>
      </p:sp>
      <p:sp>
        <p:nvSpPr>
          <p:cNvPr id="93" name="TextBox 5"/>
          <p:cNvSpPr txBox="1">
            <a:spLocks noChangeArrowheads="1"/>
          </p:cNvSpPr>
          <p:nvPr/>
        </p:nvSpPr>
        <p:spPr bwMode="auto">
          <a:xfrm>
            <a:off x="0" y="7534989"/>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1  </a:t>
            </a:r>
            <a:r>
              <a:rPr lang="en-US" altLang="en-US" sz="990" dirty="0">
                <a:solidFill>
                  <a:schemeClr val="bg1"/>
                </a:solidFill>
              </a:rPr>
              <a:t>	</a:t>
            </a:r>
          </a:p>
        </p:txBody>
      </p:sp>
      <p:sp>
        <p:nvSpPr>
          <p:cNvPr id="7" name="Footer Placeholder 6"/>
          <p:cNvSpPr>
            <a:spLocks noGrp="1"/>
          </p:cNvSpPr>
          <p:nvPr>
            <p:ph type="ftr" sz="quarter" idx="11"/>
          </p:nvPr>
        </p:nvSpPr>
        <p:spPr/>
        <p:txBody>
          <a:bodyPr/>
          <a:lstStyle/>
          <a:p>
            <a:r>
              <a:rPr lang="en-US"/>
              <a:t>www.sepapower.org</a:t>
            </a:r>
            <a:endParaRPr lang="en-US" dirty="0"/>
          </a:p>
        </p:txBody>
      </p:sp>
      <p:sp>
        <p:nvSpPr>
          <p:cNvPr id="94"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14</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867461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469" y="718611"/>
            <a:ext cx="9190749" cy="654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0" name="TextBox 68"/>
          <p:cNvSpPr txBox="1">
            <a:spLocks noChangeArrowheads="1"/>
          </p:cNvSpPr>
          <p:nvPr/>
        </p:nvSpPr>
        <p:spPr bwMode="auto">
          <a:xfrm>
            <a:off x="0" y="7118106"/>
            <a:ext cx="9953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100" dirty="0">
                <a:solidFill>
                  <a:schemeClr val="bg2">
                    <a:lumMod val="10000"/>
                  </a:schemeClr>
                </a:solidFill>
                <a:latin typeface="+mn-lt"/>
              </a:rPr>
              <a:t>Figure 12: Layers of SGAM framework from SGCG Technical Report Reference Architecture for the Smart Grid v1.0 2012-03002</a:t>
            </a:r>
          </a:p>
        </p:txBody>
      </p:sp>
      <p:sp>
        <p:nvSpPr>
          <p:cNvPr id="7" name="Title 1"/>
          <p:cNvSpPr>
            <a:spLocks noGrp="1"/>
          </p:cNvSpPr>
          <p:nvPr>
            <p:ph type="title"/>
          </p:nvPr>
        </p:nvSpPr>
        <p:spPr/>
        <p:txBody>
          <a:bodyPr>
            <a:normAutofit/>
          </a:bodyPr>
          <a:lstStyle/>
          <a:p>
            <a:pPr algn="l"/>
            <a:r>
              <a:rPr lang="en-US" sz="3200" b="1" dirty="0">
                <a:latin typeface="+mn-lt"/>
              </a:rPr>
              <a:t>SGAM 5x5x6 Model </a:t>
            </a:r>
            <a:endParaRPr sz="3200" b="1" dirty="0">
              <a:solidFill>
                <a:srgbClr val="FF0000"/>
              </a:solidFill>
              <a:latin typeface="+mn-lt"/>
            </a:endParaRPr>
          </a:p>
        </p:txBody>
      </p:sp>
      <p:sp>
        <p:nvSpPr>
          <p:cNvPr id="9" name="TextBox 5"/>
          <p:cNvSpPr txBox="1">
            <a:spLocks noChangeArrowheads="1"/>
          </p:cNvSpPr>
          <p:nvPr/>
        </p:nvSpPr>
        <p:spPr bwMode="auto">
          <a:xfrm>
            <a:off x="0" y="7551345"/>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1  </a:t>
            </a:r>
            <a:r>
              <a:rPr lang="en-US" altLang="en-US" sz="990" dirty="0">
                <a:solidFill>
                  <a:schemeClr val="bg1"/>
                </a:solidFill>
              </a:rPr>
              <a:t>	</a:t>
            </a: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11"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15</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215010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5884985" y="1905229"/>
            <a:ext cx="1594338" cy="4894425"/>
          </a:xfrm>
          <a:prstGeom prst="roundRect">
            <a:avLst/>
          </a:prstGeom>
          <a:solidFill>
            <a:srgbClr val="CCFFCC">
              <a:alpha val="60000"/>
            </a:srgbClr>
          </a:solidFill>
          <a:ln>
            <a:solidFill>
              <a:srgbClr val="00AB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3856892" y="1905229"/>
            <a:ext cx="1594339" cy="4894425"/>
          </a:xfrm>
          <a:prstGeom prst="roundRect">
            <a:avLst/>
          </a:prstGeom>
          <a:solidFill>
            <a:srgbClr val="CCFFFF">
              <a:alpha val="6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1793632" y="1905229"/>
            <a:ext cx="1596094" cy="4894425"/>
          </a:xfrm>
          <a:prstGeom prst="roundRect">
            <a:avLst/>
          </a:prstGeom>
          <a:solidFill>
            <a:srgbClr val="99CCFF">
              <a:alpha val="6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p:nvSpPr>
        <p:spPr>
          <a:xfrm>
            <a:off x="7812723" y="1905229"/>
            <a:ext cx="1718342" cy="4894425"/>
          </a:xfrm>
          <a:prstGeom prst="roundRect">
            <a:avLst/>
          </a:prstGeom>
          <a:solidFill>
            <a:srgbClr val="FFCC99">
              <a:alpha val="60000"/>
            </a:srgbClr>
          </a:solidFill>
          <a:ln>
            <a:solidFill>
              <a:srgbClr val="00AB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73" name="Title 1"/>
          <p:cNvSpPr>
            <a:spLocks noGrp="1"/>
          </p:cNvSpPr>
          <p:nvPr>
            <p:ph type="title"/>
          </p:nvPr>
        </p:nvSpPr>
        <p:spPr/>
        <p:txBody>
          <a:bodyPr>
            <a:normAutofit/>
          </a:bodyPr>
          <a:lstStyle/>
          <a:p>
            <a:pPr algn="l"/>
            <a:r>
              <a:rPr altLang="en-US" sz="2800" b="1" dirty="0">
                <a:latin typeface="+mn-lt"/>
              </a:rPr>
              <a:t>Architectural Abstraction Level mapping onto SGAM Interoperability Layers</a:t>
            </a:r>
            <a:r>
              <a:rPr lang="en-US" altLang="en-US" sz="2800" b="1" dirty="0">
                <a:latin typeface="+mn-lt"/>
              </a:rPr>
              <a:t>,</a:t>
            </a:r>
            <a:r>
              <a:rPr altLang="en-US" sz="2800" b="1" dirty="0">
                <a:latin typeface="+mn-lt"/>
              </a:rPr>
              <a:t> with examples</a:t>
            </a:r>
            <a:endParaRPr altLang="en-US" sz="2800" b="1" dirty="0">
              <a:solidFill>
                <a:srgbClr val="FF0000"/>
              </a:solidFill>
              <a:latin typeface="+mn-lt"/>
            </a:endParaRPr>
          </a:p>
        </p:txBody>
      </p:sp>
      <p:sp>
        <p:nvSpPr>
          <p:cNvPr id="139" name="Pentagon 138"/>
          <p:cNvSpPr/>
          <p:nvPr/>
        </p:nvSpPr>
        <p:spPr>
          <a:xfrm>
            <a:off x="1592580" y="5981700"/>
            <a:ext cx="2179320" cy="670560"/>
          </a:xfrm>
          <a:prstGeom prst="homePlate">
            <a:avLst/>
          </a:prstGeom>
          <a:solidFill>
            <a:schemeClr val="bg1">
              <a:lumMod val="85000"/>
            </a:schemeClr>
          </a:solidFill>
          <a:ln w="12700" cap="flat" cmpd="sng" algn="ctr">
            <a:solidFill>
              <a:sysClr val="windowText" lastClr="000000"/>
            </a:solidFill>
            <a:prstDash val="solid"/>
          </a:ln>
          <a:effectLst/>
        </p:spPr>
        <p:txBody>
          <a:bodyPr anchor="ctr"/>
          <a:lstStyle/>
          <a:p>
            <a:pPr algn="ctr" defTabSz="1005840">
              <a:defRPr/>
            </a:pPr>
            <a:r>
              <a:rPr lang="en-US" sz="1980" kern="0" dirty="0">
                <a:solidFill>
                  <a:prstClr val="black"/>
                </a:solidFill>
              </a:rPr>
              <a:t>N/A</a:t>
            </a:r>
          </a:p>
        </p:txBody>
      </p:sp>
      <p:sp>
        <p:nvSpPr>
          <p:cNvPr id="140" name="Pentagon 139"/>
          <p:cNvSpPr/>
          <p:nvPr/>
        </p:nvSpPr>
        <p:spPr>
          <a:xfrm>
            <a:off x="1592580" y="5143500"/>
            <a:ext cx="2179320" cy="670560"/>
          </a:xfrm>
          <a:prstGeom prst="homePlate">
            <a:avLst/>
          </a:prstGeom>
          <a:solidFill>
            <a:schemeClr val="accent6">
              <a:lumMod val="40000"/>
              <a:lumOff val="60000"/>
            </a:schemeClr>
          </a:solidFill>
          <a:ln w="12700" cap="flat" cmpd="sng" algn="ctr">
            <a:solidFill>
              <a:sysClr val="windowText" lastClr="000000"/>
            </a:solidFill>
            <a:prstDash val="solid"/>
          </a:ln>
          <a:effectLst/>
        </p:spPr>
        <p:txBody>
          <a:bodyPr anchor="ctr"/>
          <a:lstStyle/>
          <a:p>
            <a:pPr algn="ctr" defTabSz="1005840">
              <a:defRPr/>
            </a:pPr>
            <a:r>
              <a:rPr lang="en-US" sz="1980" kern="0" dirty="0">
                <a:solidFill>
                  <a:prstClr val="black"/>
                </a:solidFill>
              </a:rPr>
              <a:t>N/A</a:t>
            </a:r>
          </a:p>
        </p:txBody>
      </p:sp>
      <p:sp>
        <p:nvSpPr>
          <p:cNvPr id="141" name="Pentagon 140"/>
          <p:cNvSpPr/>
          <p:nvPr/>
        </p:nvSpPr>
        <p:spPr>
          <a:xfrm>
            <a:off x="1592580" y="4305300"/>
            <a:ext cx="2179320" cy="670560"/>
          </a:xfrm>
          <a:prstGeom prst="homePlate">
            <a:avLst/>
          </a:prstGeom>
          <a:solidFill>
            <a:srgbClr val="FFD99B">
              <a:alpha val="97647"/>
            </a:srgbClr>
          </a:solidFill>
          <a:ln w="12700" cap="flat" cmpd="sng" algn="ctr">
            <a:solidFill>
              <a:sysClr val="windowText" lastClr="000000"/>
            </a:solidFill>
            <a:prstDash val="solid"/>
          </a:ln>
          <a:effectLst/>
        </p:spPr>
        <p:txBody>
          <a:bodyPr anchor="ctr"/>
          <a:lstStyle/>
          <a:p>
            <a:pPr algn="ctr" defTabSz="1005840">
              <a:defRPr/>
            </a:pPr>
            <a:r>
              <a:rPr lang="en-US" sz="1980" kern="0" dirty="0">
                <a:solidFill>
                  <a:prstClr val="black"/>
                </a:solidFill>
              </a:rPr>
              <a:t>Abstract interactions</a:t>
            </a:r>
          </a:p>
        </p:txBody>
      </p:sp>
      <p:sp>
        <p:nvSpPr>
          <p:cNvPr id="142" name="Pentagon 141"/>
          <p:cNvSpPr/>
          <p:nvPr/>
        </p:nvSpPr>
        <p:spPr>
          <a:xfrm>
            <a:off x="1592580" y="3467100"/>
            <a:ext cx="2179320" cy="670560"/>
          </a:xfrm>
          <a:prstGeom prst="homePlate">
            <a:avLst/>
          </a:prstGeom>
          <a:solidFill>
            <a:srgbClr val="8AB6E2"/>
          </a:solidFill>
          <a:ln w="12700" cap="flat" cmpd="sng" algn="ctr">
            <a:solidFill>
              <a:sysClr val="windowText" lastClr="000000"/>
            </a:solidFill>
            <a:prstDash val="solid"/>
          </a:ln>
          <a:effectLst/>
        </p:spPr>
        <p:txBody>
          <a:bodyPr anchor="ctr"/>
          <a:lstStyle/>
          <a:p>
            <a:pPr algn="ctr" defTabSz="1005840">
              <a:defRPr/>
            </a:pPr>
            <a:r>
              <a:rPr lang="en-US" sz="1980" kern="0" dirty="0">
                <a:solidFill>
                  <a:prstClr val="black"/>
                </a:solidFill>
              </a:rPr>
              <a:t>Business procedures</a:t>
            </a:r>
          </a:p>
        </p:txBody>
      </p:sp>
      <p:sp>
        <p:nvSpPr>
          <p:cNvPr id="143" name="Pentagon 142"/>
          <p:cNvSpPr/>
          <p:nvPr/>
        </p:nvSpPr>
        <p:spPr>
          <a:xfrm>
            <a:off x="1592580" y="2628900"/>
            <a:ext cx="2179320" cy="670560"/>
          </a:xfrm>
          <a:prstGeom prst="homePlate">
            <a:avLst/>
          </a:prstGeom>
          <a:solidFill>
            <a:srgbClr val="FF8FE4"/>
          </a:solidFill>
          <a:ln w="12700" cap="flat" cmpd="sng" algn="ctr">
            <a:solidFill>
              <a:sysClr val="windowText" lastClr="000000"/>
            </a:solidFill>
            <a:prstDash val="solid"/>
          </a:ln>
          <a:effectLst/>
        </p:spPr>
        <p:txBody>
          <a:bodyPr anchor="ctr"/>
          <a:lstStyle/>
          <a:p>
            <a:pPr algn="ctr" defTabSz="1005840">
              <a:defRPr/>
            </a:pPr>
            <a:r>
              <a:rPr lang="en-US" sz="1980" kern="0" dirty="0">
                <a:solidFill>
                  <a:srgbClr val="000000"/>
                </a:solidFill>
              </a:rPr>
              <a:t>Services &amp; Roles</a:t>
            </a:r>
          </a:p>
        </p:txBody>
      </p:sp>
      <p:sp>
        <p:nvSpPr>
          <p:cNvPr id="144" name="TextBox 7173"/>
          <p:cNvSpPr txBox="1">
            <a:spLocks noChangeArrowheads="1"/>
          </p:cNvSpPr>
          <p:nvPr/>
        </p:nvSpPr>
        <p:spPr bwMode="auto">
          <a:xfrm>
            <a:off x="1850368" y="1885070"/>
            <a:ext cx="1482622" cy="430887"/>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2200" dirty="0">
                <a:solidFill>
                  <a:prstClr val="black"/>
                </a:solidFill>
                <a:latin typeface="+mn-lt"/>
              </a:rPr>
              <a:t>Conceptual</a:t>
            </a:r>
          </a:p>
        </p:txBody>
      </p:sp>
      <p:sp>
        <p:nvSpPr>
          <p:cNvPr id="150" name="Chevron 149"/>
          <p:cNvSpPr/>
          <p:nvPr/>
        </p:nvSpPr>
        <p:spPr>
          <a:xfrm>
            <a:off x="3604260" y="5993924"/>
            <a:ext cx="2179320" cy="670560"/>
          </a:xfrm>
          <a:prstGeom prst="chevron">
            <a:avLst/>
          </a:prstGeom>
          <a:solidFill>
            <a:schemeClr val="bg1">
              <a:lumMod val="85000"/>
            </a:schemeClr>
          </a:solidFill>
          <a:ln w="12700" cap="flat" cmpd="sng" algn="ctr">
            <a:solidFill>
              <a:sysClr val="windowText" lastClr="000000"/>
            </a:solidFill>
            <a:prstDash val="solid"/>
          </a:ln>
          <a:effectLst/>
        </p:spPr>
        <p:txBody>
          <a:bodyPr anchor="ctr"/>
          <a:lstStyle/>
          <a:p>
            <a:pPr algn="ctr" defTabSz="1005840">
              <a:defRPr/>
            </a:pPr>
            <a:r>
              <a:rPr lang="en-US" sz="1980" kern="0" dirty="0">
                <a:solidFill>
                  <a:prstClr val="black"/>
                </a:solidFill>
              </a:rPr>
              <a:t>Services</a:t>
            </a:r>
          </a:p>
        </p:txBody>
      </p:sp>
      <p:sp>
        <p:nvSpPr>
          <p:cNvPr id="151" name="Chevron 150"/>
          <p:cNvSpPr/>
          <p:nvPr/>
        </p:nvSpPr>
        <p:spPr>
          <a:xfrm>
            <a:off x="3621723" y="5155724"/>
            <a:ext cx="2179320" cy="670560"/>
          </a:xfrm>
          <a:prstGeom prst="chevron">
            <a:avLst/>
          </a:prstGeom>
          <a:solidFill>
            <a:schemeClr val="accent6">
              <a:lumMod val="40000"/>
              <a:lumOff val="60000"/>
            </a:schemeClr>
          </a:solidFill>
          <a:ln w="12700" cap="flat" cmpd="sng" algn="ctr">
            <a:solidFill>
              <a:sysClr val="windowText" lastClr="000000"/>
            </a:solidFill>
            <a:prstDash val="solid"/>
          </a:ln>
          <a:effectLst/>
        </p:spPr>
        <p:txBody>
          <a:bodyPr lIns="0" rIns="0" anchor="ctr"/>
          <a:lstStyle/>
          <a:p>
            <a:pPr algn="ctr" defTabSz="1005840">
              <a:defRPr/>
            </a:pPr>
            <a:r>
              <a:rPr lang="en-US" sz="1760" kern="0" dirty="0">
                <a:solidFill>
                  <a:prstClr val="black"/>
                </a:solidFill>
              </a:rPr>
              <a:t>Communication flows</a:t>
            </a:r>
          </a:p>
        </p:txBody>
      </p:sp>
      <p:sp>
        <p:nvSpPr>
          <p:cNvPr id="152" name="Chevron 151"/>
          <p:cNvSpPr/>
          <p:nvPr/>
        </p:nvSpPr>
        <p:spPr>
          <a:xfrm>
            <a:off x="3621723" y="4317524"/>
            <a:ext cx="2179320" cy="670560"/>
          </a:xfrm>
          <a:prstGeom prst="chevron">
            <a:avLst/>
          </a:prstGeom>
          <a:solidFill>
            <a:srgbClr val="FFD99B"/>
          </a:solidFill>
          <a:ln w="12700" cap="flat" cmpd="sng" algn="ctr">
            <a:solidFill>
              <a:sysClr val="windowText" lastClr="000000"/>
            </a:solidFill>
            <a:prstDash val="solid"/>
          </a:ln>
          <a:effectLst/>
        </p:spPr>
        <p:txBody>
          <a:bodyPr anchor="ctr"/>
          <a:lstStyle/>
          <a:p>
            <a:pPr algn="ctr" defTabSz="1005840"/>
            <a:r>
              <a:rPr lang="en-US" sz="1980" kern="0" dirty="0">
                <a:solidFill>
                  <a:prstClr val="black"/>
                </a:solidFill>
              </a:rPr>
              <a:t>Interfaces</a:t>
            </a:r>
          </a:p>
        </p:txBody>
      </p:sp>
      <p:sp>
        <p:nvSpPr>
          <p:cNvPr id="153" name="Chevron 152"/>
          <p:cNvSpPr/>
          <p:nvPr/>
        </p:nvSpPr>
        <p:spPr>
          <a:xfrm>
            <a:off x="3621723" y="3479324"/>
            <a:ext cx="2179320" cy="670560"/>
          </a:xfrm>
          <a:prstGeom prst="chevron">
            <a:avLst/>
          </a:prstGeom>
          <a:solidFill>
            <a:srgbClr val="8AB6E2"/>
          </a:solidFill>
          <a:ln w="12700" cap="flat" cmpd="sng" algn="ctr">
            <a:solidFill>
              <a:sysClr val="windowText" lastClr="000000"/>
            </a:solidFill>
            <a:prstDash val="solid"/>
          </a:ln>
          <a:effectLst/>
        </p:spPr>
        <p:txBody>
          <a:bodyPr anchor="ctr"/>
          <a:lstStyle/>
          <a:p>
            <a:pPr algn="ctr" defTabSz="1005840"/>
            <a:r>
              <a:rPr lang="en-US" sz="1980" kern="0" dirty="0">
                <a:solidFill>
                  <a:prstClr val="black"/>
                </a:solidFill>
              </a:rPr>
              <a:t>Information flows</a:t>
            </a:r>
          </a:p>
        </p:txBody>
      </p:sp>
      <p:sp>
        <p:nvSpPr>
          <p:cNvPr id="154" name="Chevron 153"/>
          <p:cNvSpPr/>
          <p:nvPr/>
        </p:nvSpPr>
        <p:spPr>
          <a:xfrm>
            <a:off x="3621723" y="2641124"/>
            <a:ext cx="2179320" cy="670560"/>
          </a:xfrm>
          <a:prstGeom prst="chevron">
            <a:avLst/>
          </a:prstGeom>
          <a:solidFill>
            <a:srgbClr val="FF8FE4"/>
          </a:solidFill>
          <a:ln w="12700" cap="flat" cmpd="sng" algn="ctr">
            <a:solidFill>
              <a:sysClr val="windowText" lastClr="000000"/>
            </a:solidFill>
            <a:prstDash val="solid"/>
          </a:ln>
          <a:effectLst/>
        </p:spPr>
        <p:txBody>
          <a:bodyPr anchor="ctr"/>
          <a:lstStyle/>
          <a:p>
            <a:pPr algn="ctr" defTabSz="1005840"/>
            <a:r>
              <a:rPr lang="en-US" sz="1980" kern="0" dirty="0">
                <a:solidFill>
                  <a:srgbClr val="000000"/>
                </a:solidFill>
              </a:rPr>
              <a:t>Business Model</a:t>
            </a:r>
          </a:p>
        </p:txBody>
      </p:sp>
      <p:sp>
        <p:nvSpPr>
          <p:cNvPr id="155" name="TextBox 27"/>
          <p:cNvSpPr txBox="1">
            <a:spLocks noChangeArrowheads="1"/>
          </p:cNvSpPr>
          <p:nvPr/>
        </p:nvSpPr>
        <p:spPr bwMode="auto">
          <a:xfrm>
            <a:off x="4089718" y="1874520"/>
            <a:ext cx="968785" cy="430887"/>
          </a:xfrm>
          <a:prstGeom prst="rect">
            <a:avLst/>
          </a:prstGeom>
          <a:noFill/>
          <a:ln>
            <a:noFill/>
          </a:ln>
          <a:extLst/>
        </p:spPr>
        <p:txBody>
          <a:bodyPr wrap="none">
            <a:spAutoFit/>
          </a:bodyPr>
          <a:lstStyle>
            <a:defPPr>
              <a:defRPr lang="en-US"/>
            </a:defPPr>
            <a:lvl1pPr defTabSz="914400" eaLnBrk="1" fontAlgn="auto" hangingPunct="1">
              <a:spcAft>
                <a:spcPts val="0"/>
              </a:spcAft>
              <a:buFontTx/>
              <a:buNone/>
              <a:defRPr sz="2400">
                <a:solidFill>
                  <a:prstClr val="black"/>
                </a:solidFill>
                <a:latin typeface="Arial" charset="0"/>
                <a:ea typeface="+mn-ea"/>
              </a:defRPr>
            </a:lvl1pPr>
            <a:lvl2pPr marL="742950" indent="-285750">
              <a:spcBef>
                <a:spcPct val="20000"/>
              </a:spcBef>
              <a:buFont typeface="Arial" charset="0"/>
              <a:buChar char="–"/>
              <a:defRPr sz="2800"/>
            </a:lvl2pPr>
            <a:lvl3pPr marL="1143000" indent="-228600">
              <a:spcBef>
                <a:spcPct val="20000"/>
              </a:spcBef>
              <a:buFont typeface="Arial" charset="0"/>
              <a:buChar char="•"/>
              <a:defRPr sz="2400"/>
            </a:lvl3pPr>
            <a:lvl4pPr marL="1600200" indent="-228600">
              <a:spcBef>
                <a:spcPct val="20000"/>
              </a:spcBef>
              <a:buFont typeface="Arial" charset="0"/>
              <a:buChar char="–"/>
              <a:defRPr sz="2000"/>
            </a:lvl4pPr>
            <a:lvl5pPr marL="2057400" indent="-228600">
              <a:spcBef>
                <a:spcPct val="20000"/>
              </a:spcBef>
              <a:buFont typeface="Arial" charset="0"/>
              <a:buChar char="»"/>
              <a:defRPr sz="2000"/>
            </a:lvl5pPr>
            <a:lvl6pPr marL="2514600" indent="-228600" eaLnBrk="0" fontAlgn="base" hangingPunct="0">
              <a:spcBef>
                <a:spcPct val="20000"/>
              </a:spcBef>
              <a:spcAft>
                <a:spcPct val="0"/>
              </a:spcAft>
              <a:buFont typeface="Arial" charset="0"/>
              <a:buChar char="»"/>
              <a:defRPr sz="2000"/>
            </a:lvl6pPr>
            <a:lvl7pPr marL="2971800" indent="-228600" eaLnBrk="0" fontAlgn="base" hangingPunct="0">
              <a:spcBef>
                <a:spcPct val="20000"/>
              </a:spcBef>
              <a:spcAft>
                <a:spcPct val="0"/>
              </a:spcAft>
              <a:buFont typeface="Arial" charset="0"/>
              <a:buChar char="»"/>
              <a:defRPr sz="2000"/>
            </a:lvl7pPr>
            <a:lvl8pPr marL="3429000" indent="-228600" eaLnBrk="0" fontAlgn="base" hangingPunct="0">
              <a:spcBef>
                <a:spcPct val="20000"/>
              </a:spcBef>
              <a:spcAft>
                <a:spcPct val="0"/>
              </a:spcAft>
              <a:buFont typeface="Arial" charset="0"/>
              <a:buChar char="»"/>
              <a:defRPr sz="2000"/>
            </a:lvl8pPr>
            <a:lvl9pPr marL="3886200" indent="-228600" eaLnBrk="0" fontAlgn="base" hangingPunct="0">
              <a:spcBef>
                <a:spcPct val="20000"/>
              </a:spcBef>
              <a:spcAft>
                <a:spcPct val="0"/>
              </a:spcAft>
              <a:buFont typeface="Arial" charset="0"/>
              <a:buChar char="»"/>
              <a:defRPr sz="2000"/>
            </a:lvl9pPr>
          </a:lstStyle>
          <a:p>
            <a:r>
              <a:rPr lang="en-US" altLang="en-US" sz="2200" dirty="0">
                <a:latin typeface="+mn-lt"/>
              </a:rPr>
              <a:t>Logical</a:t>
            </a:r>
          </a:p>
        </p:txBody>
      </p:sp>
      <p:sp>
        <p:nvSpPr>
          <p:cNvPr id="156" name="Chevron 155"/>
          <p:cNvSpPr/>
          <p:nvPr/>
        </p:nvSpPr>
        <p:spPr>
          <a:xfrm>
            <a:off x="5615940" y="5993924"/>
            <a:ext cx="2179320" cy="670560"/>
          </a:xfrm>
          <a:prstGeom prst="chevron">
            <a:avLst/>
          </a:prstGeom>
          <a:solidFill>
            <a:schemeClr val="bg1">
              <a:lumMod val="85000"/>
            </a:schemeClr>
          </a:solidFill>
          <a:ln w="12700" cap="flat" cmpd="sng" algn="ctr">
            <a:solidFill>
              <a:sysClr val="windowText" lastClr="000000"/>
            </a:solidFill>
            <a:prstDash val="solid"/>
          </a:ln>
          <a:effectLst/>
        </p:spPr>
        <p:txBody>
          <a:bodyPr anchor="ctr"/>
          <a:lstStyle/>
          <a:p>
            <a:pPr algn="ctr" defTabSz="1005840">
              <a:defRPr/>
            </a:pPr>
            <a:r>
              <a:rPr lang="en-US" sz="1980" kern="0" dirty="0">
                <a:solidFill>
                  <a:prstClr val="black"/>
                </a:solidFill>
              </a:rPr>
              <a:t>Applications&amp; Devices</a:t>
            </a:r>
          </a:p>
        </p:txBody>
      </p:sp>
      <p:sp>
        <p:nvSpPr>
          <p:cNvPr id="157" name="Chevron 156"/>
          <p:cNvSpPr/>
          <p:nvPr/>
        </p:nvSpPr>
        <p:spPr>
          <a:xfrm>
            <a:off x="5633403" y="5155724"/>
            <a:ext cx="2179320" cy="670560"/>
          </a:xfrm>
          <a:prstGeom prst="chevron">
            <a:avLst/>
          </a:prstGeom>
          <a:solidFill>
            <a:schemeClr val="accent6">
              <a:lumMod val="40000"/>
              <a:lumOff val="60000"/>
            </a:schemeClr>
          </a:solidFill>
          <a:ln w="12700" cap="flat" cmpd="sng" algn="ctr">
            <a:solidFill>
              <a:sysClr val="windowText" lastClr="000000"/>
            </a:solidFill>
            <a:prstDash val="solid"/>
          </a:ln>
          <a:effectLst/>
        </p:spPr>
        <p:txBody>
          <a:bodyPr anchor="ctr"/>
          <a:lstStyle/>
          <a:p>
            <a:pPr algn="ctr" defTabSz="1005840">
              <a:defRPr/>
            </a:pPr>
            <a:r>
              <a:rPr lang="en-US" sz="1980" kern="0" dirty="0">
                <a:solidFill>
                  <a:prstClr val="black"/>
                </a:solidFill>
              </a:rPr>
              <a:t>Syntax</a:t>
            </a:r>
          </a:p>
        </p:txBody>
      </p:sp>
      <p:sp>
        <p:nvSpPr>
          <p:cNvPr id="158" name="Chevron 157"/>
          <p:cNvSpPr/>
          <p:nvPr/>
        </p:nvSpPr>
        <p:spPr>
          <a:xfrm>
            <a:off x="5633403" y="4317524"/>
            <a:ext cx="2179320" cy="670560"/>
          </a:xfrm>
          <a:prstGeom prst="chevron">
            <a:avLst/>
          </a:prstGeom>
          <a:solidFill>
            <a:srgbClr val="FFD99B"/>
          </a:solidFill>
          <a:ln w="12700" cap="flat" cmpd="sng" algn="ctr">
            <a:solidFill>
              <a:sysClr val="windowText" lastClr="000000"/>
            </a:solidFill>
            <a:prstDash val="solid"/>
          </a:ln>
          <a:effectLst/>
        </p:spPr>
        <p:txBody>
          <a:bodyPr anchor="ctr"/>
          <a:lstStyle/>
          <a:p>
            <a:pPr algn="ctr" defTabSz="1005840"/>
            <a:r>
              <a:rPr lang="en-US" sz="1980" kern="0" dirty="0">
                <a:solidFill>
                  <a:prstClr val="black"/>
                </a:solidFill>
              </a:rPr>
              <a:t>Semantic Models</a:t>
            </a:r>
          </a:p>
        </p:txBody>
      </p:sp>
      <p:sp>
        <p:nvSpPr>
          <p:cNvPr id="159" name="Chevron 158"/>
          <p:cNvSpPr/>
          <p:nvPr/>
        </p:nvSpPr>
        <p:spPr>
          <a:xfrm>
            <a:off x="5633403" y="3479324"/>
            <a:ext cx="2179320" cy="670560"/>
          </a:xfrm>
          <a:prstGeom prst="chevron">
            <a:avLst/>
          </a:prstGeom>
          <a:solidFill>
            <a:srgbClr val="8AB6E2"/>
          </a:solidFill>
          <a:ln w="12700" cap="flat" cmpd="sng" algn="ctr">
            <a:solidFill>
              <a:sysClr val="windowText" lastClr="000000"/>
            </a:solidFill>
            <a:prstDash val="solid"/>
          </a:ln>
          <a:effectLst/>
        </p:spPr>
        <p:txBody>
          <a:bodyPr anchor="ctr"/>
          <a:lstStyle/>
          <a:p>
            <a:pPr algn="ctr" defTabSz="1005840"/>
            <a:r>
              <a:rPr lang="en-US" sz="1980" kern="0" dirty="0">
                <a:solidFill>
                  <a:prstClr val="black"/>
                </a:solidFill>
              </a:rPr>
              <a:t>Workflow diagrams</a:t>
            </a:r>
          </a:p>
        </p:txBody>
      </p:sp>
      <p:sp>
        <p:nvSpPr>
          <p:cNvPr id="160" name="Chevron 159"/>
          <p:cNvSpPr/>
          <p:nvPr/>
        </p:nvSpPr>
        <p:spPr>
          <a:xfrm>
            <a:off x="5633403" y="2641124"/>
            <a:ext cx="2179320" cy="670560"/>
          </a:xfrm>
          <a:prstGeom prst="chevron">
            <a:avLst/>
          </a:prstGeom>
          <a:solidFill>
            <a:srgbClr val="FF8FE4"/>
          </a:solidFill>
          <a:ln w="12700" cap="flat" cmpd="sng" algn="ctr">
            <a:solidFill>
              <a:sysClr val="windowText" lastClr="000000"/>
            </a:solidFill>
            <a:prstDash val="solid"/>
          </a:ln>
          <a:effectLst/>
        </p:spPr>
        <p:txBody>
          <a:bodyPr anchor="ctr"/>
          <a:lstStyle/>
          <a:p>
            <a:pPr algn="ctr" defTabSz="1005840"/>
            <a:r>
              <a:rPr lang="en-US" sz="1980" kern="0" dirty="0">
                <a:solidFill>
                  <a:srgbClr val="000000"/>
                </a:solidFill>
              </a:rPr>
              <a:t>Department  organization </a:t>
            </a:r>
          </a:p>
        </p:txBody>
      </p:sp>
      <p:sp>
        <p:nvSpPr>
          <p:cNvPr id="161" name="TextBox 36"/>
          <p:cNvSpPr txBox="1">
            <a:spLocks noChangeArrowheads="1"/>
          </p:cNvSpPr>
          <p:nvPr/>
        </p:nvSpPr>
        <p:spPr bwMode="auto">
          <a:xfrm>
            <a:off x="6121464" y="1874520"/>
            <a:ext cx="1100619" cy="430887"/>
          </a:xfrm>
          <a:prstGeom prst="rect">
            <a:avLst/>
          </a:prstGeom>
          <a:noFill/>
          <a:ln>
            <a:noFill/>
          </a:ln>
          <a:extLst/>
        </p:spPr>
        <p:txBody>
          <a:bodyPr wrap="none">
            <a:spAutoFit/>
          </a:bodyPr>
          <a:lstStyle>
            <a:defPPr>
              <a:defRPr lang="en-US"/>
            </a:defPPr>
            <a:lvl1pPr defTabSz="914400" eaLnBrk="1" fontAlgn="auto" hangingPunct="1">
              <a:spcAft>
                <a:spcPts val="0"/>
              </a:spcAft>
              <a:buFontTx/>
              <a:buNone/>
              <a:defRPr sz="2400">
                <a:solidFill>
                  <a:prstClr val="black"/>
                </a:solidFill>
                <a:latin typeface="Arial" charset="0"/>
                <a:ea typeface="+mn-ea"/>
              </a:defRPr>
            </a:lvl1pPr>
            <a:lvl2pPr marL="742950" indent="-285750">
              <a:spcBef>
                <a:spcPct val="20000"/>
              </a:spcBef>
              <a:buFont typeface="Arial" charset="0"/>
              <a:buChar char="–"/>
              <a:defRPr sz="2800"/>
            </a:lvl2pPr>
            <a:lvl3pPr marL="1143000" indent="-228600">
              <a:spcBef>
                <a:spcPct val="20000"/>
              </a:spcBef>
              <a:buFont typeface="Arial" charset="0"/>
              <a:buChar char="•"/>
              <a:defRPr sz="2400"/>
            </a:lvl3pPr>
            <a:lvl4pPr marL="1600200" indent="-228600">
              <a:spcBef>
                <a:spcPct val="20000"/>
              </a:spcBef>
              <a:buFont typeface="Arial" charset="0"/>
              <a:buChar char="–"/>
              <a:defRPr sz="2000"/>
            </a:lvl4pPr>
            <a:lvl5pPr marL="2057400" indent="-228600">
              <a:spcBef>
                <a:spcPct val="20000"/>
              </a:spcBef>
              <a:buFont typeface="Arial" charset="0"/>
              <a:buChar char="»"/>
              <a:defRPr sz="2000"/>
            </a:lvl5pPr>
            <a:lvl6pPr marL="2514600" indent="-228600" eaLnBrk="0" fontAlgn="base" hangingPunct="0">
              <a:spcBef>
                <a:spcPct val="20000"/>
              </a:spcBef>
              <a:spcAft>
                <a:spcPct val="0"/>
              </a:spcAft>
              <a:buFont typeface="Arial" charset="0"/>
              <a:buChar char="»"/>
              <a:defRPr sz="2000"/>
            </a:lvl6pPr>
            <a:lvl7pPr marL="2971800" indent="-228600" eaLnBrk="0" fontAlgn="base" hangingPunct="0">
              <a:spcBef>
                <a:spcPct val="20000"/>
              </a:spcBef>
              <a:spcAft>
                <a:spcPct val="0"/>
              </a:spcAft>
              <a:buFont typeface="Arial" charset="0"/>
              <a:buChar char="»"/>
              <a:defRPr sz="2000"/>
            </a:lvl7pPr>
            <a:lvl8pPr marL="3429000" indent="-228600" eaLnBrk="0" fontAlgn="base" hangingPunct="0">
              <a:spcBef>
                <a:spcPct val="20000"/>
              </a:spcBef>
              <a:spcAft>
                <a:spcPct val="0"/>
              </a:spcAft>
              <a:buFont typeface="Arial" charset="0"/>
              <a:buChar char="»"/>
              <a:defRPr sz="2000"/>
            </a:lvl8pPr>
            <a:lvl9pPr marL="3886200" indent="-228600" eaLnBrk="0" fontAlgn="base" hangingPunct="0">
              <a:spcBef>
                <a:spcPct val="20000"/>
              </a:spcBef>
              <a:spcAft>
                <a:spcPct val="0"/>
              </a:spcAft>
              <a:buFont typeface="Arial" charset="0"/>
              <a:buChar char="»"/>
              <a:defRPr sz="2000"/>
            </a:lvl9pPr>
          </a:lstStyle>
          <a:p>
            <a:r>
              <a:rPr lang="en-US" altLang="en-US" sz="2200" dirty="0">
                <a:latin typeface="+mn-lt"/>
              </a:rPr>
              <a:t>Physical</a:t>
            </a:r>
          </a:p>
        </p:txBody>
      </p:sp>
      <p:sp>
        <p:nvSpPr>
          <p:cNvPr id="162" name="Chevron 161"/>
          <p:cNvSpPr/>
          <p:nvPr/>
        </p:nvSpPr>
        <p:spPr>
          <a:xfrm>
            <a:off x="7627620" y="5993924"/>
            <a:ext cx="2179320" cy="670560"/>
          </a:xfrm>
          <a:prstGeom prst="chevron">
            <a:avLst/>
          </a:prstGeom>
          <a:solidFill>
            <a:schemeClr val="bg1">
              <a:lumMod val="85000"/>
            </a:schemeClr>
          </a:solidFill>
          <a:ln w="12700" cap="flat" cmpd="sng" algn="ctr">
            <a:solidFill>
              <a:sysClr val="windowText" lastClr="000000"/>
            </a:solidFill>
            <a:prstDash val="solid"/>
          </a:ln>
          <a:effectLst/>
        </p:spPr>
        <p:txBody>
          <a:bodyPr anchor="ctr"/>
          <a:lstStyle/>
          <a:p>
            <a:pPr algn="ctr" defTabSz="1005840">
              <a:defRPr/>
            </a:pPr>
            <a:r>
              <a:rPr lang="en-US" sz="1980" kern="0" dirty="0">
                <a:solidFill>
                  <a:prstClr val="black"/>
                </a:solidFill>
              </a:rPr>
              <a:t>Product</a:t>
            </a:r>
          </a:p>
        </p:txBody>
      </p:sp>
      <p:sp>
        <p:nvSpPr>
          <p:cNvPr id="163" name="Chevron 162"/>
          <p:cNvSpPr/>
          <p:nvPr/>
        </p:nvSpPr>
        <p:spPr>
          <a:xfrm>
            <a:off x="7645083" y="5155724"/>
            <a:ext cx="2179320" cy="670560"/>
          </a:xfrm>
          <a:prstGeom prst="chevron">
            <a:avLst/>
          </a:prstGeom>
          <a:solidFill>
            <a:schemeClr val="accent6">
              <a:lumMod val="40000"/>
              <a:lumOff val="60000"/>
            </a:schemeClr>
          </a:solidFill>
          <a:ln w="12700" cap="flat" cmpd="sng" algn="ctr">
            <a:solidFill>
              <a:sysClr val="windowText" lastClr="000000"/>
            </a:solidFill>
            <a:prstDash val="solid"/>
          </a:ln>
          <a:effectLst/>
        </p:spPr>
        <p:txBody>
          <a:bodyPr anchor="ctr"/>
          <a:lstStyle/>
          <a:p>
            <a:pPr algn="ctr" defTabSz="1005840">
              <a:defRPr/>
            </a:pPr>
            <a:r>
              <a:rPr lang="en-US" sz="1980" kern="0" dirty="0">
                <a:solidFill>
                  <a:prstClr val="black"/>
                </a:solidFill>
              </a:rPr>
              <a:t>Protocol Standard</a:t>
            </a:r>
          </a:p>
        </p:txBody>
      </p:sp>
      <p:sp>
        <p:nvSpPr>
          <p:cNvPr id="164" name="Chevron 163"/>
          <p:cNvSpPr/>
          <p:nvPr/>
        </p:nvSpPr>
        <p:spPr>
          <a:xfrm>
            <a:off x="7645083" y="4317524"/>
            <a:ext cx="2179320" cy="670560"/>
          </a:xfrm>
          <a:prstGeom prst="chevron">
            <a:avLst/>
          </a:prstGeom>
          <a:solidFill>
            <a:srgbClr val="FFD99B"/>
          </a:solidFill>
          <a:ln w="12700" cap="flat" cmpd="sng" algn="ctr">
            <a:solidFill>
              <a:sysClr val="windowText" lastClr="000000"/>
            </a:solidFill>
            <a:prstDash val="solid"/>
          </a:ln>
          <a:effectLst/>
        </p:spPr>
        <p:txBody>
          <a:bodyPr anchor="ctr"/>
          <a:lstStyle/>
          <a:p>
            <a:pPr algn="ctr" defTabSz="1005840"/>
            <a:r>
              <a:rPr lang="en-US" sz="1980" kern="0" dirty="0">
                <a:solidFill>
                  <a:prstClr val="black"/>
                </a:solidFill>
              </a:rPr>
              <a:t>Schemas, RDF</a:t>
            </a:r>
          </a:p>
        </p:txBody>
      </p:sp>
      <p:sp>
        <p:nvSpPr>
          <p:cNvPr id="165" name="Chevron 164"/>
          <p:cNvSpPr/>
          <p:nvPr/>
        </p:nvSpPr>
        <p:spPr>
          <a:xfrm>
            <a:off x="7645083" y="3479324"/>
            <a:ext cx="2179320" cy="670560"/>
          </a:xfrm>
          <a:prstGeom prst="chevron">
            <a:avLst/>
          </a:prstGeom>
          <a:solidFill>
            <a:srgbClr val="8AB6E2"/>
          </a:solidFill>
          <a:ln w="12700" cap="flat" cmpd="sng" algn="ctr">
            <a:solidFill>
              <a:sysClr val="windowText" lastClr="000000"/>
            </a:solidFill>
            <a:prstDash val="solid"/>
          </a:ln>
          <a:effectLst/>
        </p:spPr>
        <p:txBody>
          <a:bodyPr anchor="ctr"/>
          <a:lstStyle/>
          <a:p>
            <a:pPr algn="ctr" defTabSz="1005840"/>
            <a:r>
              <a:rPr lang="en-US" sz="1760" kern="0" dirty="0">
                <a:solidFill>
                  <a:prstClr val="black"/>
                </a:solidFill>
              </a:rPr>
              <a:t>Business Process tools</a:t>
            </a:r>
          </a:p>
        </p:txBody>
      </p:sp>
      <p:sp>
        <p:nvSpPr>
          <p:cNvPr id="166" name="Chevron 165"/>
          <p:cNvSpPr/>
          <p:nvPr/>
        </p:nvSpPr>
        <p:spPr>
          <a:xfrm>
            <a:off x="7645083" y="2641124"/>
            <a:ext cx="2179320" cy="670560"/>
          </a:xfrm>
          <a:prstGeom prst="chevron">
            <a:avLst/>
          </a:prstGeom>
          <a:solidFill>
            <a:srgbClr val="FF8FE4"/>
          </a:solidFill>
          <a:ln w="12700" cap="flat" cmpd="sng" algn="ctr">
            <a:solidFill>
              <a:sysClr val="windowText" lastClr="000000"/>
            </a:solidFill>
            <a:prstDash val="solid"/>
          </a:ln>
          <a:effectLst/>
        </p:spPr>
        <p:txBody>
          <a:bodyPr anchor="ctr"/>
          <a:lstStyle/>
          <a:p>
            <a:pPr algn="ctr" defTabSz="1005840"/>
            <a:r>
              <a:rPr lang="en-US" sz="1980" kern="0" dirty="0">
                <a:solidFill>
                  <a:srgbClr val="000000"/>
                </a:solidFill>
              </a:rPr>
              <a:t>Personnel &amp; procedures</a:t>
            </a:r>
          </a:p>
        </p:txBody>
      </p:sp>
      <p:sp>
        <p:nvSpPr>
          <p:cNvPr id="167" name="TextBox 47"/>
          <p:cNvSpPr txBox="1">
            <a:spLocks noChangeArrowheads="1"/>
          </p:cNvSpPr>
          <p:nvPr/>
        </p:nvSpPr>
        <p:spPr bwMode="auto">
          <a:xfrm>
            <a:off x="7741126" y="1915847"/>
            <a:ext cx="1861535" cy="400110"/>
          </a:xfrm>
          <a:prstGeom prst="rect">
            <a:avLst/>
          </a:prstGeom>
          <a:noFill/>
          <a:ln>
            <a:noFill/>
          </a:ln>
          <a:extLst/>
        </p:spPr>
        <p:txBody>
          <a:bodyPr wrap="none">
            <a:spAutoFit/>
          </a:bodyPr>
          <a:lstStyle>
            <a:defPPr>
              <a:defRPr lang="en-US"/>
            </a:defPPr>
            <a:lvl1pPr defTabSz="914400" eaLnBrk="1" fontAlgn="auto" hangingPunct="1">
              <a:spcAft>
                <a:spcPts val="0"/>
              </a:spcAft>
              <a:buFontTx/>
              <a:buNone/>
              <a:defRPr sz="2400">
                <a:solidFill>
                  <a:prstClr val="black"/>
                </a:solidFill>
                <a:latin typeface="Arial" charset="0"/>
                <a:ea typeface="+mn-ea"/>
              </a:defRPr>
            </a:lvl1pPr>
            <a:lvl2pPr marL="742950" indent="-285750">
              <a:spcBef>
                <a:spcPct val="20000"/>
              </a:spcBef>
              <a:buFont typeface="Arial" charset="0"/>
              <a:buChar char="–"/>
              <a:defRPr sz="2800"/>
            </a:lvl2pPr>
            <a:lvl3pPr marL="1143000" indent="-228600">
              <a:spcBef>
                <a:spcPct val="20000"/>
              </a:spcBef>
              <a:buFont typeface="Arial" charset="0"/>
              <a:buChar char="•"/>
              <a:defRPr sz="2400"/>
            </a:lvl3pPr>
            <a:lvl4pPr marL="1600200" indent="-228600">
              <a:spcBef>
                <a:spcPct val="20000"/>
              </a:spcBef>
              <a:buFont typeface="Arial" charset="0"/>
              <a:buChar char="–"/>
              <a:defRPr sz="2000"/>
            </a:lvl4pPr>
            <a:lvl5pPr marL="2057400" indent="-228600">
              <a:spcBef>
                <a:spcPct val="20000"/>
              </a:spcBef>
              <a:buFont typeface="Arial" charset="0"/>
              <a:buChar char="»"/>
              <a:defRPr sz="2000"/>
            </a:lvl5pPr>
            <a:lvl6pPr marL="2514600" indent="-228600" eaLnBrk="0" fontAlgn="base" hangingPunct="0">
              <a:spcBef>
                <a:spcPct val="20000"/>
              </a:spcBef>
              <a:spcAft>
                <a:spcPct val="0"/>
              </a:spcAft>
              <a:buFont typeface="Arial" charset="0"/>
              <a:buChar char="»"/>
              <a:defRPr sz="2000"/>
            </a:lvl6pPr>
            <a:lvl7pPr marL="2971800" indent="-228600" eaLnBrk="0" fontAlgn="base" hangingPunct="0">
              <a:spcBef>
                <a:spcPct val="20000"/>
              </a:spcBef>
              <a:spcAft>
                <a:spcPct val="0"/>
              </a:spcAft>
              <a:buFont typeface="Arial" charset="0"/>
              <a:buChar char="»"/>
              <a:defRPr sz="2000"/>
            </a:lvl7pPr>
            <a:lvl8pPr marL="3429000" indent="-228600" eaLnBrk="0" fontAlgn="base" hangingPunct="0">
              <a:spcBef>
                <a:spcPct val="20000"/>
              </a:spcBef>
              <a:spcAft>
                <a:spcPct val="0"/>
              </a:spcAft>
              <a:buFont typeface="Arial" charset="0"/>
              <a:buChar char="»"/>
              <a:defRPr sz="2000"/>
            </a:lvl8pPr>
            <a:lvl9pPr marL="3886200" indent="-228600" eaLnBrk="0" fontAlgn="base" hangingPunct="0">
              <a:spcBef>
                <a:spcPct val="20000"/>
              </a:spcBef>
              <a:spcAft>
                <a:spcPct val="0"/>
              </a:spcAft>
              <a:buFont typeface="Arial" charset="0"/>
              <a:buChar char="»"/>
              <a:defRPr sz="2000"/>
            </a:lvl9pPr>
          </a:lstStyle>
          <a:p>
            <a:r>
              <a:rPr lang="en-US" altLang="en-US" sz="2000" dirty="0">
                <a:latin typeface="+mn-lt"/>
              </a:rPr>
              <a:t>Implementation</a:t>
            </a:r>
          </a:p>
        </p:txBody>
      </p:sp>
      <p:sp>
        <p:nvSpPr>
          <p:cNvPr id="168" name="TextBox 1"/>
          <p:cNvSpPr txBox="1">
            <a:spLocks noChangeArrowheads="1"/>
          </p:cNvSpPr>
          <p:nvPr/>
        </p:nvSpPr>
        <p:spPr bwMode="auto">
          <a:xfrm>
            <a:off x="284156" y="7005350"/>
            <a:ext cx="2430780" cy="397032"/>
          </a:xfrm>
          <a:prstGeom prst="rect">
            <a:avLst/>
          </a:prstGeom>
          <a:solidFill>
            <a:srgbClr val="F79646">
              <a:lumMod val="60000"/>
              <a:lumOff val="40000"/>
            </a:srgbClr>
          </a:solidFill>
          <a:ln>
            <a:noFill/>
          </a:ln>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980" b="1" kern="0" dirty="0">
                <a:solidFill>
                  <a:srgbClr val="C00000"/>
                </a:solidFill>
                <a:latin typeface="+mn-lt"/>
              </a:rPr>
              <a:t>Work-in-progress</a:t>
            </a:r>
          </a:p>
        </p:txBody>
      </p:sp>
      <p:sp>
        <p:nvSpPr>
          <p:cNvPr id="35" name="TextBox 43"/>
          <p:cNvSpPr txBox="1">
            <a:spLocks noChangeArrowheads="1"/>
          </p:cNvSpPr>
          <p:nvPr/>
        </p:nvSpPr>
        <p:spPr bwMode="auto">
          <a:xfrm>
            <a:off x="692894" y="3661544"/>
            <a:ext cx="886781" cy="329321"/>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defTabSz="1005840">
              <a:spcBef>
                <a:spcPct val="0"/>
              </a:spcBef>
              <a:buNone/>
              <a:defRPr/>
            </a:pPr>
            <a:r>
              <a:rPr lang="en-US" altLang="en-US" sz="1540" dirty="0">
                <a:solidFill>
                  <a:srgbClr val="245B91"/>
                </a:solidFill>
                <a:latin typeface="+mn-lt"/>
              </a:rPr>
              <a:t>Function</a:t>
            </a:r>
            <a:endParaRPr lang="en-US" altLang="en-US" sz="1540" strike="sngStrike" dirty="0">
              <a:solidFill>
                <a:srgbClr val="FF0000"/>
              </a:solidFill>
              <a:latin typeface="+mn-lt"/>
            </a:endParaRPr>
          </a:p>
        </p:txBody>
      </p:sp>
      <p:sp>
        <p:nvSpPr>
          <p:cNvPr id="36" name="TextBox 67"/>
          <p:cNvSpPr txBox="1">
            <a:spLocks noChangeArrowheads="1"/>
          </p:cNvSpPr>
          <p:nvPr/>
        </p:nvSpPr>
        <p:spPr bwMode="auto">
          <a:xfrm>
            <a:off x="732879" y="2805271"/>
            <a:ext cx="877163" cy="329321"/>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defTabSz="1005840">
              <a:spcBef>
                <a:spcPct val="0"/>
              </a:spcBef>
              <a:buNone/>
              <a:defRPr/>
            </a:pPr>
            <a:r>
              <a:rPr lang="en-US" altLang="en-US" sz="1540" dirty="0">
                <a:solidFill>
                  <a:srgbClr val="FF35D1"/>
                </a:solidFill>
                <a:latin typeface="+mn-lt"/>
              </a:rPr>
              <a:t>Business</a:t>
            </a:r>
          </a:p>
        </p:txBody>
      </p:sp>
      <p:sp>
        <p:nvSpPr>
          <p:cNvPr id="37" name="TextBox 44"/>
          <p:cNvSpPr txBox="1">
            <a:spLocks noChangeArrowheads="1"/>
          </p:cNvSpPr>
          <p:nvPr/>
        </p:nvSpPr>
        <p:spPr bwMode="auto">
          <a:xfrm>
            <a:off x="404353" y="4443862"/>
            <a:ext cx="1175322" cy="329321"/>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defTabSz="1005840">
              <a:spcBef>
                <a:spcPct val="0"/>
              </a:spcBef>
              <a:buNone/>
              <a:defRPr/>
            </a:pPr>
            <a:r>
              <a:rPr lang="en-US" altLang="en-US" sz="1540" dirty="0">
                <a:solidFill>
                  <a:srgbClr val="FFA614"/>
                </a:solidFill>
                <a:latin typeface="+mn-lt"/>
              </a:rPr>
              <a:t>Information</a:t>
            </a:r>
          </a:p>
        </p:txBody>
      </p:sp>
      <p:sp>
        <p:nvSpPr>
          <p:cNvPr id="38" name="TextBox 45"/>
          <p:cNvSpPr txBox="1">
            <a:spLocks noChangeArrowheads="1"/>
          </p:cNvSpPr>
          <p:nvPr/>
        </p:nvSpPr>
        <p:spPr bwMode="auto">
          <a:xfrm>
            <a:off x="168485" y="5351305"/>
            <a:ext cx="1455527" cy="329321"/>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defTabSz="1005840">
              <a:spcBef>
                <a:spcPct val="0"/>
              </a:spcBef>
              <a:buNone/>
              <a:defRPr/>
            </a:pPr>
            <a:r>
              <a:rPr lang="en-US" altLang="en-US" sz="1540" dirty="0">
                <a:solidFill>
                  <a:srgbClr val="008D1C"/>
                </a:solidFill>
                <a:latin typeface="+mn-lt"/>
              </a:rPr>
              <a:t>Communication</a:t>
            </a:r>
            <a:endParaRPr lang="en-US" altLang="en-US" sz="1540" strike="sngStrike" dirty="0">
              <a:solidFill>
                <a:srgbClr val="FF0000"/>
              </a:solidFill>
              <a:latin typeface="+mn-lt"/>
            </a:endParaRPr>
          </a:p>
        </p:txBody>
      </p:sp>
      <p:sp>
        <p:nvSpPr>
          <p:cNvPr id="39" name="TextBox 46"/>
          <p:cNvSpPr txBox="1">
            <a:spLocks noChangeArrowheads="1"/>
          </p:cNvSpPr>
          <p:nvPr/>
        </p:nvSpPr>
        <p:spPr bwMode="auto">
          <a:xfrm>
            <a:off x="459973" y="6147594"/>
            <a:ext cx="1130181" cy="329321"/>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defTabSz="1005840">
              <a:spcBef>
                <a:spcPct val="0"/>
              </a:spcBef>
              <a:buNone/>
              <a:defRPr/>
            </a:pPr>
            <a:r>
              <a:rPr lang="en-US" altLang="en-US" sz="1540" dirty="0">
                <a:solidFill>
                  <a:srgbClr val="9B9AA0"/>
                </a:solidFill>
                <a:latin typeface="+mn-lt"/>
              </a:rPr>
              <a:t>Component</a:t>
            </a:r>
            <a:endParaRPr lang="en-US" altLang="en-US" sz="1540" strike="sngStrike" dirty="0">
              <a:solidFill>
                <a:srgbClr val="FF0000"/>
              </a:solidFill>
              <a:latin typeface="+mn-lt"/>
            </a:endParaRPr>
          </a:p>
        </p:txBody>
      </p:sp>
      <p:sp>
        <p:nvSpPr>
          <p:cNvPr id="40" name="TextBox 5"/>
          <p:cNvSpPr txBox="1">
            <a:spLocks noChangeArrowheads="1"/>
          </p:cNvSpPr>
          <p:nvPr/>
        </p:nvSpPr>
        <p:spPr bwMode="auto">
          <a:xfrm>
            <a:off x="0" y="7552214"/>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mn-lt"/>
              </a:rPr>
              <a:t>© 2000-2017 Smart Electric Power Alliance. All Rights Reserved.</a:t>
            </a:r>
            <a:r>
              <a:rPr lang="en-US" altLang="en-US" sz="990" dirty="0">
                <a:solidFill>
                  <a:schemeClr val="bg1"/>
                </a:solidFill>
                <a:latin typeface="+mn-lt"/>
              </a:rPr>
              <a:t>		</a:t>
            </a:r>
            <a:r>
              <a:rPr lang="en-US" altLang="en-US" sz="990" dirty="0">
                <a:latin typeface="+mn-lt"/>
              </a:rPr>
              <a:t>Page 1  </a:t>
            </a:r>
            <a:r>
              <a:rPr lang="en-US" altLang="en-US" sz="990" dirty="0">
                <a:solidFill>
                  <a:schemeClr val="bg1"/>
                </a:solidFill>
                <a:latin typeface="+mn-lt"/>
              </a:rPr>
              <a:t>	</a:t>
            </a:r>
          </a:p>
        </p:txBody>
      </p:sp>
      <p:sp>
        <p:nvSpPr>
          <p:cNvPr id="3" name="Footer Placeholder 2"/>
          <p:cNvSpPr>
            <a:spLocks noGrp="1"/>
          </p:cNvSpPr>
          <p:nvPr>
            <p:ph type="ftr" sz="quarter" idx="11"/>
          </p:nvPr>
        </p:nvSpPr>
        <p:spPr/>
        <p:txBody>
          <a:bodyPr/>
          <a:lstStyle/>
          <a:p>
            <a:r>
              <a:rPr lang="en-US" dirty="0">
                <a:latin typeface="+mn-lt"/>
              </a:rPr>
              <a:t>www.sepapower.org</a:t>
            </a:r>
          </a:p>
        </p:txBody>
      </p:sp>
      <p:sp>
        <p:nvSpPr>
          <p:cNvPr id="41"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mn-lt"/>
              </a:rPr>
              <a:t>© 2000-2017 Smart Electric Power Alliance. All Rights Reserved.</a:t>
            </a:r>
            <a:r>
              <a:rPr lang="en-US" altLang="en-US" sz="990" dirty="0">
                <a:solidFill>
                  <a:schemeClr val="bg1"/>
                </a:solidFill>
                <a:latin typeface="+mn-lt"/>
              </a:rPr>
              <a:t>		</a:t>
            </a:r>
            <a:r>
              <a:rPr lang="en-US" altLang="en-US" sz="990" dirty="0">
                <a:latin typeface="+mn-lt"/>
              </a:rPr>
              <a:t>Page </a:t>
            </a:r>
            <a:fld id="{ABFB825A-E176-427D-8675-4920962837F6}" type="slidenum">
              <a:rPr lang="en-US" altLang="en-US" sz="990">
                <a:latin typeface="+mn-lt"/>
              </a:rPr>
              <a:t>16</a:t>
            </a:fld>
            <a:r>
              <a:rPr lang="en-US" altLang="en-US" sz="990" dirty="0">
                <a:latin typeface="+mn-lt"/>
              </a:rPr>
              <a:t>  </a:t>
            </a:r>
            <a:r>
              <a:rPr lang="en-US" altLang="en-US" sz="990" dirty="0">
                <a:solidFill>
                  <a:schemeClr val="bg1"/>
                </a:solidFill>
                <a:latin typeface="+mn-lt"/>
              </a:rPr>
              <a:t>	</a:t>
            </a:r>
          </a:p>
        </p:txBody>
      </p:sp>
    </p:spTree>
    <p:extLst>
      <p:ext uri="{BB962C8B-B14F-4D97-AF65-F5344CB8AC3E}">
        <p14:creationId xmlns:p14="http://schemas.microsoft.com/office/powerpoint/2010/main" val="2566177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698777" y="310407"/>
            <a:ext cx="6408184" cy="1284231"/>
          </a:xfrm>
        </p:spPr>
        <p:txBody>
          <a:bodyPr>
            <a:normAutofit/>
          </a:bodyPr>
          <a:lstStyle/>
          <a:p>
            <a:pPr algn="l"/>
            <a:r>
              <a:rPr altLang="en-US" sz="3600" b="1" dirty="0">
                <a:latin typeface="+mn-lt"/>
              </a:rPr>
              <a:t>Architectural Abstraction Iterations within TOGAF</a:t>
            </a:r>
            <a:endParaRPr altLang="en-US" sz="3600" b="1" dirty="0">
              <a:solidFill>
                <a:srgbClr val="FF0000"/>
              </a:solidFill>
              <a:latin typeface="+mn-lt"/>
            </a:endParaRPr>
          </a:p>
        </p:txBody>
      </p:sp>
      <p:sp>
        <p:nvSpPr>
          <p:cNvPr id="29699" name="TextBox 5"/>
          <p:cNvSpPr txBox="1">
            <a:spLocks noChangeArrowheads="1"/>
          </p:cNvSpPr>
          <p:nvPr/>
        </p:nvSpPr>
        <p:spPr bwMode="auto">
          <a:xfrm>
            <a:off x="-13969" y="7551731"/>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1  </a:t>
            </a:r>
            <a:r>
              <a:rPr lang="en-US" altLang="en-US" sz="990" dirty="0">
                <a:solidFill>
                  <a:schemeClr val="bg1"/>
                </a:solidFill>
              </a:rPr>
              <a:t>	</a:t>
            </a:r>
          </a:p>
        </p:txBody>
      </p:sp>
      <p:sp>
        <p:nvSpPr>
          <p:cNvPr id="76" name="Rounded Rectangle 75"/>
          <p:cNvSpPr/>
          <p:nvPr/>
        </p:nvSpPr>
        <p:spPr>
          <a:xfrm>
            <a:off x="3952685" y="2218712"/>
            <a:ext cx="964777" cy="2047533"/>
          </a:xfrm>
          <a:prstGeom prst="roundRect">
            <a:avLst>
              <a:gd name="adj" fmla="val 50000"/>
            </a:avLst>
          </a:prstGeom>
          <a:solidFill>
            <a:srgbClr val="4F81BD">
              <a:alpha val="29020"/>
            </a:srgb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anchor="ctr"/>
          <a:lstStyle/>
          <a:p>
            <a:pPr algn="ctr" defTabSz="1005840">
              <a:defRPr/>
            </a:pPr>
            <a:endParaRPr lang="en-US" sz="1980" kern="0" dirty="0">
              <a:solidFill>
                <a:prstClr val="white"/>
              </a:solidFill>
            </a:endParaRPr>
          </a:p>
        </p:txBody>
      </p:sp>
      <p:sp>
        <p:nvSpPr>
          <p:cNvPr id="77" name="TextBox 7173"/>
          <p:cNvSpPr txBox="1">
            <a:spLocks noChangeArrowheads="1"/>
          </p:cNvSpPr>
          <p:nvPr/>
        </p:nvSpPr>
        <p:spPr bwMode="auto">
          <a:xfrm>
            <a:off x="7116543" y="4207511"/>
            <a:ext cx="2001804" cy="1514260"/>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defTabSz="1005840">
              <a:spcBef>
                <a:spcPct val="0"/>
              </a:spcBef>
              <a:buNone/>
              <a:defRPr/>
            </a:pPr>
            <a:r>
              <a:rPr lang="en-US" altLang="en-US" sz="3080" dirty="0">
                <a:solidFill>
                  <a:prstClr val="black"/>
                </a:solidFill>
                <a:latin typeface="+mn-lt"/>
              </a:rPr>
              <a:t>Conceptual</a:t>
            </a:r>
          </a:p>
          <a:p>
            <a:pPr algn="ctr" defTabSz="1005840">
              <a:spcBef>
                <a:spcPct val="0"/>
              </a:spcBef>
              <a:buNone/>
              <a:defRPr/>
            </a:pPr>
            <a:r>
              <a:rPr lang="en-US" altLang="en-US" sz="3080" dirty="0">
                <a:solidFill>
                  <a:prstClr val="black"/>
                </a:solidFill>
                <a:latin typeface="+mn-lt"/>
              </a:rPr>
              <a:t>Logical</a:t>
            </a:r>
          </a:p>
          <a:p>
            <a:pPr algn="ctr" defTabSz="1005840">
              <a:spcBef>
                <a:spcPct val="0"/>
              </a:spcBef>
              <a:buNone/>
              <a:defRPr/>
            </a:pPr>
            <a:r>
              <a:rPr lang="en-US" altLang="en-US" sz="3080" dirty="0">
                <a:solidFill>
                  <a:prstClr val="black"/>
                </a:solidFill>
                <a:latin typeface="+mn-lt"/>
              </a:rPr>
              <a:t>Physical</a:t>
            </a:r>
          </a:p>
        </p:txBody>
      </p:sp>
      <p:sp>
        <p:nvSpPr>
          <p:cNvPr id="78" name="TextBox 68"/>
          <p:cNvSpPr txBox="1">
            <a:spLocks noChangeArrowheads="1"/>
          </p:cNvSpPr>
          <p:nvPr/>
        </p:nvSpPr>
        <p:spPr bwMode="auto">
          <a:xfrm>
            <a:off x="3127534" y="1523525"/>
            <a:ext cx="2259659" cy="566309"/>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3080" dirty="0">
                <a:solidFill>
                  <a:prstClr val="black"/>
                </a:solidFill>
                <a:latin typeface="+mn-lt"/>
              </a:rPr>
              <a:t>TOGAF/ADM</a:t>
            </a:r>
            <a:endParaRPr lang="en-US" altLang="en-US" sz="2640" dirty="0">
              <a:solidFill>
                <a:prstClr val="black"/>
              </a:solidFill>
              <a:latin typeface="+mn-lt"/>
            </a:endParaRPr>
          </a:p>
        </p:txBody>
      </p:sp>
      <p:grpSp>
        <p:nvGrpSpPr>
          <p:cNvPr id="29705" name="Group 11"/>
          <p:cNvGrpSpPr>
            <a:grpSpLocks/>
          </p:cNvGrpSpPr>
          <p:nvPr/>
        </p:nvGrpSpPr>
        <p:grpSpPr bwMode="auto">
          <a:xfrm>
            <a:off x="2624614" y="2316322"/>
            <a:ext cx="3660140" cy="4755038"/>
            <a:chOff x="2385877" y="2001838"/>
            <a:chExt cx="3327400" cy="4322762"/>
          </a:xfrm>
        </p:grpSpPr>
        <p:sp>
          <p:nvSpPr>
            <p:cNvPr id="80" name="Oval 79"/>
            <p:cNvSpPr>
              <a:spLocks noChangeArrowheads="1"/>
            </p:cNvSpPr>
            <p:nvPr/>
          </p:nvSpPr>
          <p:spPr bwMode="auto">
            <a:xfrm>
              <a:off x="2781164" y="3325813"/>
              <a:ext cx="2566988" cy="2687637"/>
            </a:xfrm>
            <a:prstGeom prst="ellipse">
              <a:avLst/>
            </a:prstGeom>
            <a:noFill/>
            <a:ln w="3175">
              <a:solidFill>
                <a:srgbClr val="000000"/>
              </a:solidFill>
              <a:round/>
              <a:headEnd/>
              <a:tailEnd/>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lgn="ctr" defTabSz="1005840">
                <a:defRPr/>
              </a:pPr>
              <a:endParaRPr lang="en-US" sz="770" b="1" kern="0" dirty="0">
                <a:solidFill>
                  <a:prstClr val="black"/>
                </a:solidFill>
              </a:endParaRPr>
            </a:p>
          </p:txBody>
        </p:sp>
        <p:sp>
          <p:nvSpPr>
            <p:cNvPr id="81" name="Oval 80"/>
            <p:cNvSpPr>
              <a:spLocks noChangeArrowheads="1"/>
            </p:cNvSpPr>
            <p:nvPr/>
          </p:nvSpPr>
          <p:spPr bwMode="auto">
            <a:xfrm>
              <a:off x="2765289" y="5138738"/>
              <a:ext cx="758825" cy="762000"/>
            </a:xfrm>
            <a:prstGeom prst="ellipse">
              <a:avLst/>
            </a:prstGeom>
            <a:solidFill>
              <a:srgbClr val="BFBFBF">
                <a:alpha val="89018"/>
              </a:srgbClr>
            </a:solidFill>
            <a:ln w="3175">
              <a:solidFill>
                <a:srgbClr val="7F7F7F"/>
              </a:solidFill>
              <a:round/>
              <a:headEnd/>
              <a:tailEnd/>
            </a:ln>
            <a:effectLst>
              <a:outerShdw blurRad="50800" dist="38100" dir="2700000" algn="tl" rotWithShape="0">
                <a:srgbClr val="808080">
                  <a:alpha val="39998"/>
                </a:srgbClr>
              </a:outerShdw>
            </a:effectLst>
          </p:spPr>
          <p:txBody>
            <a:bodyPr lIns="0" tIns="0" rIns="0" bIns="0" anchor="ctr"/>
            <a:lstStyle/>
            <a:p>
              <a:pPr algn="ctr" defTabSz="1005840">
                <a:defRPr/>
              </a:pPr>
              <a:r>
                <a:rPr lang="en-US" sz="770" b="1" kern="0" dirty="0">
                  <a:solidFill>
                    <a:srgbClr val="333333"/>
                  </a:solidFill>
                </a:rPr>
                <a:t>F.</a:t>
              </a:r>
            </a:p>
            <a:p>
              <a:pPr algn="ctr" defTabSz="1005840">
                <a:defRPr/>
              </a:pPr>
              <a:r>
                <a:rPr lang="en-US" sz="770" b="1" kern="0" dirty="0">
                  <a:solidFill>
                    <a:srgbClr val="333333"/>
                  </a:solidFill>
                </a:rPr>
                <a:t>Migration</a:t>
              </a:r>
            </a:p>
            <a:p>
              <a:pPr algn="ctr" defTabSz="1005840">
                <a:defRPr/>
              </a:pPr>
              <a:r>
                <a:rPr lang="en-US" sz="770" b="1" kern="0" dirty="0">
                  <a:solidFill>
                    <a:srgbClr val="333333"/>
                  </a:solidFill>
                </a:rPr>
                <a:t>Planning</a:t>
              </a:r>
            </a:p>
          </p:txBody>
        </p:sp>
        <p:sp>
          <p:nvSpPr>
            <p:cNvPr id="82" name="Oval 81"/>
            <p:cNvSpPr>
              <a:spLocks noChangeArrowheads="1"/>
            </p:cNvSpPr>
            <p:nvPr/>
          </p:nvSpPr>
          <p:spPr bwMode="auto">
            <a:xfrm>
              <a:off x="2770052" y="3311525"/>
              <a:ext cx="754062" cy="752475"/>
            </a:xfrm>
            <a:prstGeom prst="ellipse">
              <a:avLst/>
            </a:prstGeom>
            <a:solidFill>
              <a:srgbClr val="BFBFBF">
                <a:alpha val="89018"/>
              </a:srgbClr>
            </a:solidFill>
            <a:ln w="3175">
              <a:solidFill>
                <a:srgbClr val="7F7F7F"/>
              </a:solidFill>
              <a:round/>
              <a:headEnd/>
              <a:tailEnd/>
            </a:ln>
            <a:effectLst>
              <a:outerShdw blurRad="50800" dist="38100" dir="2700000" algn="tl" rotWithShape="0">
                <a:srgbClr val="808080">
                  <a:alpha val="39998"/>
                </a:srgbClr>
              </a:outerShdw>
            </a:effectLst>
          </p:spPr>
          <p:txBody>
            <a:bodyPr lIns="0" tIns="0" rIns="0" bIns="0" anchor="ctr"/>
            <a:lstStyle/>
            <a:p>
              <a:pPr algn="ctr" defTabSz="1005840">
                <a:defRPr/>
              </a:pPr>
              <a:r>
                <a:rPr lang="en-US" sz="770" b="1" kern="0" dirty="0">
                  <a:solidFill>
                    <a:srgbClr val="333333"/>
                  </a:solidFill>
                </a:rPr>
                <a:t>H.</a:t>
              </a:r>
            </a:p>
            <a:p>
              <a:pPr algn="ctr" defTabSz="1005840">
                <a:defRPr/>
              </a:pPr>
              <a:r>
                <a:rPr lang="en-US" sz="770" b="1" kern="0" dirty="0">
                  <a:solidFill>
                    <a:srgbClr val="333333"/>
                  </a:solidFill>
                </a:rPr>
                <a:t>Change management</a:t>
              </a:r>
            </a:p>
          </p:txBody>
        </p:sp>
        <p:sp>
          <p:nvSpPr>
            <p:cNvPr id="83" name="Oval 82"/>
            <p:cNvSpPr>
              <a:spLocks noChangeArrowheads="1"/>
            </p:cNvSpPr>
            <p:nvPr/>
          </p:nvSpPr>
          <p:spPr bwMode="auto">
            <a:xfrm>
              <a:off x="2411277" y="4222750"/>
              <a:ext cx="754062" cy="752475"/>
            </a:xfrm>
            <a:prstGeom prst="ellipse">
              <a:avLst/>
            </a:prstGeom>
            <a:solidFill>
              <a:srgbClr val="BFBFBF">
                <a:alpha val="89018"/>
              </a:srgbClr>
            </a:solidFill>
            <a:ln w="3175">
              <a:solidFill>
                <a:srgbClr val="7F7F7F"/>
              </a:solidFill>
              <a:round/>
              <a:headEnd/>
              <a:tailEnd/>
            </a:ln>
            <a:effectLst>
              <a:outerShdw blurRad="50800" dist="38100" dir="2700000" algn="tl" rotWithShape="0">
                <a:srgbClr val="808080">
                  <a:alpha val="39998"/>
                </a:srgbClr>
              </a:outerShdw>
            </a:effectLst>
          </p:spPr>
          <p:txBody>
            <a:bodyPr lIns="0" tIns="0" rIns="0" bIns="0" anchor="ctr"/>
            <a:lstStyle/>
            <a:p>
              <a:pPr algn="ctr" defTabSz="1005840">
                <a:defRPr/>
              </a:pPr>
              <a:r>
                <a:rPr lang="en-US" sz="770" b="1" kern="0" dirty="0">
                  <a:solidFill>
                    <a:srgbClr val="333333"/>
                  </a:solidFill>
                </a:rPr>
                <a:t>G.</a:t>
              </a:r>
            </a:p>
            <a:p>
              <a:pPr algn="ctr" defTabSz="1005840">
                <a:defRPr/>
              </a:pPr>
              <a:endParaRPr lang="en-US" sz="770" b="1" kern="0" dirty="0">
                <a:solidFill>
                  <a:srgbClr val="333333"/>
                </a:solidFill>
              </a:endParaRPr>
            </a:p>
            <a:p>
              <a:pPr algn="ctr" defTabSz="1005840">
                <a:defRPr/>
              </a:pPr>
              <a:r>
                <a:rPr lang="en-US" sz="770" b="1" kern="0" dirty="0">
                  <a:solidFill>
                    <a:srgbClr val="333333"/>
                  </a:solidFill>
                </a:rPr>
                <a:t>Governance</a:t>
              </a:r>
            </a:p>
          </p:txBody>
        </p:sp>
        <p:sp>
          <p:nvSpPr>
            <p:cNvPr id="84" name="Oval 83"/>
            <p:cNvSpPr/>
            <p:nvPr/>
          </p:nvSpPr>
          <p:spPr bwMode="auto">
            <a:xfrm>
              <a:off x="3651527" y="2001838"/>
              <a:ext cx="754299" cy="751517"/>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r>
                <a:rPr lang="en-US" sz="770" b="1" kern="0" dirty="0">
                  <a:solidFill>
                    <a:prstClr val="black"/>
                  </a:solidFill>
                </a:rPr>
                <a:t>Preliminary</a:t>
              </a:r>
            </a:p>
            <a:p>
              <a:pPr algn="ctr" defTabSz="1005840">
                <a:defRPr/>
              </a:pPr>
              <a:r>
                <a:rPr lang="en-US" sz="770" b="1" kern="0" dirty="0">
                  <a:solidFill>
                    <a:prstClr val="black"/>
                  </a:solidFill>
                </a:rPr>
                <a:t>(Context)</a:t>
              </a:r>
            </a:p>
          </p:txBody>
        </p:sp>
        <p:sp>
          <p:nvSpPr>
            <p:cNvPr id="85" name="Oval 84"/>
            <p:cNvSpPr/>
            <p:nvPr/>
          </p:nvSpPr>
          <p:spPr bwMode="auto">
            <a:xfrm>
              <a:off x="3651527" y="2935991"/>
              <a:ext cx="754299" cy="751517"/>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r>
                <a:rPr lang="en-US" sz="770" b="1" kern="0" dirty="0">
                  <a:solidFill>
                    <a:prstClr val="black"/>
                  </a:solidFill>
                </a:rPr>
                <a:t>A.</a:t>
              </a:r>
            </a:p>
            <a:p>
              <a:pPr algn="ctr" defTabSz="1005840">
                <a:defRPr/>
              </a:pPr>
              <a:r>
                <a:rPr lang="en-US" sz="770" b="1" kern="0" dirty="0">
                  <a:solidFill>
                    <a:prstClr val="black"/>
                  </a:solidFill>
                </a:rPr>
                <a:t>Architecture</a:t>
              </a:r>
            </a:p>
            <a:p>
              <a:pPr algn="ctr" defTabSz="1005840">
                <a:defRPr/>
              </a:pPr>
              <a:r>
                <a:rPr lang="en-US" sz="770" b="1" kern="0" dirty="0">
                  <a:solidFill>
                    <a:prstClr val="black"/>
                  </a:solidFill>
                </a:rPr>
                <a:t>Vision</a:t>
              </a:r>
            </a:p>
          </p:txBody>
        </p:sp>
        <p:sp>
          <p:nvSpPr>
            <p:cNvPr id="86" name="Oval 85"/>
            <p:cNvSpPr/>
            <p:nvPr/>
          </p:nvSpPr>
          <p:spPr bwMode="auto">
            <a:xfrm>
              <a:off x="4503072" y="3317517"/>
              <a:ext cx="754299" cy="751517"/>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r>
                <a:rPr lang="en-US" sz="770" b="1" kern="0" dirty="0">
                  <a:solidFill>
                    <a:prstClr val="black"/>
                  </a:solidFill>
                </a:rPr>
                <a:t>B.</a:t>
              </a:r>
            </a:p>
            <a:p>
              <a:pPr algn="ctr" defTabSz="1005840">
                <a:defRPr/>
              </a:pPr>
              <a:r>
                <a:rPr lang="en-US" sz="770" b="1" kern="0" dirty="0">
                  <a:solidFill>
                    <a:prstClr val="black"/>
                  </a:solidFill>
                </a:rPr>
                <a:t>Business</a:t>
              </a:r>
            </a:p>
            <a:p>
              <a:pPr algn="ctr" defTabSz="1005840">
                <a:defRPr/>
              </a:pPr>
              <a:r>
                <a:rPr lang="en-US" sz="770" b="1" kern="0" dirty="0">
                  <a:solidFill>
                    <a:prstClr val="black"/>
                  </a:solidFill>
                </a:rPr>
                <a:t>Architecture</a:t>
              </a:r>
            </a:p>
          </p:txBody>
        </p:sp>
        <p:sp>
          <p:nvSpPr>
            <p:cNvPr id="87" name="Oval 86"/>
            <p:cNvSpPr>
              <a:spLocks noChangeArrowheads="1"/>
            </p:cNvSpPr>
            <p:nvPr/>
          </p:nvSpPr>
          <p:spPr bwMode="auto">
            <a:xfrm>
              <a:off x="3547927" y="4052888"/>
              <a:ext cx="974725" cy="1079500"/>
            </a:xfrm>
            <a:prstGeom prst="ellipse">
              <a:avLst/>
            </a:prstGeom>
            <a:solidFill>
              <a:srgbClr val="BFBFBF">
                <a:alpha val="59999"/>
              </a:srgbClr>
            </a:solidFill>
            <a:ln w="3175">
              <a:solidFill>
                <a:srgbClr val="7F7F7F"/>
              </a:solidFill>
              <a:round/>
              <a:headEnd/>
              <a:tailEnd/>
            </a:ln>
            <a:effectLst>
              <a:outerShdw blurRad="50800" dist="38100" dir="2700000" algn="tl" rotWithShape="0">
                <a:srgbClr val="808080">
                  <a:alpha val="39998"/>
                </a:srgbClr>
              </a:outerShdw>
            </a:effectLst>
          </p:spPr>
          <p:txBody>
            <a:bodyPr lIns="0" tIns="0" rIns="0" bIns="0" anchor="ctr"/>
            <a:lstStyle/>
            <a:p>
              <a:pPr algn="ctr" defTabSz="1005840">
                <a:defRPr/>
              </a:pPr>
              <a:r>
                <a:rPr lang="en-US" sz="770" b="1" kern="0" dirty="0">
                  <a:solidFill>
                    <a:srgbClr val="333333"/>
                  </a:solidFill>
                </a:rPr>
                <a:t>Requirements</a:t>
              </a:r>
            </a:p>
            <a:p>
              <a:pPr algn="ctr" defTabSz="1005840">
                <a:defRPr/>
              </a:pPr>
              <a:r>
                <a:rPr lang="en-US" sz="770" b="1" kern="0" dirty="0">
                  <a:solidFill>
                    <a:srgbClr val="333333"/>
                  </a:solidFill>
                </a:rPr>
                <a:t>Management</a:t>
              </a:r>
            </a:p>
            <a:p>
              <a:pPr algn="ctr" defTabSz="1005840">
                <a:defRPr/>
              </a:pPr>
              <a:r>
                <a:rPr lang="en-US" sz="770" b="1" kern="0" dirty="0">
                  <a:solidFill>
                    <a:srgbClr val="333333"/>
                  </a:solidFill>
                </a:rPr>
                <a:t>(Repository)</a:t>
              </a:r>
            </a:p>
          </p:txBody>
        </p:sp>
        <p:cxnSp>
          <p:nvCxnSpPr>
            <p:cNvPr id="88" name="Straight Arrow Connector 87"/>
            <p:cNvCxnSpPr>
              <a:cxnSpLocks noChangeShapeType="1"/>
            </p:cNvCxnSpPr>
            <p:nvPr/>
          </p:nvCxnSpPr>
          <p:spPr bwMode="auto">
            <a:xfrm>
              <a:off x="4479789" y="3390900"/>
              <a:ext cx="122238" cy="44450"/>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89" name="Straight Arrow Connector 88"/>
            <p:cNvCxnSpPr>
              <a:cxnSpLocks noChangeShapeType="1"/>
            </p:cNvCxnSpPr>
            <p:nvPr/>
          </p:nvCxnSpPr>
          <p:spPr bwMode="auto">
            <a:xfrm>
              <a:off x="4028939" y="2752725"/>
              <a:ext cx="0" cy="182563"/>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90" name="Straight Arrow Connector 89"/>
            <p:cNvCxnSpPr>
              <a:cxnSpLocks noChangeShapeType="1"/>
            </p:cNvCxnSpPr>
            <p:nvPr/>
          </p:nvCxnSpPr>
          <p:spPr bwMode="auto">
            <a:xfrm>
              <a:off x="5243377" y="4130675"/>
              <a:ext cx="28575" cy="69850"/>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91" name="Straight Arrow Connector 90"/>
            <p:cNvCxnSpPr>
              <a:cxnSpLocks noChangeShapeType="1"/>
            </p:cNvCxnSpPr>
            <p:nvPr/>
          </p:nvCxnSpPr>
          <p:spPr bwMode="auto">
            <a:xfrm flipH="1">
              <a:off x="5208452" y="5205413"/>
              <a:ext cx="33337" cy="55562"/>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92" name="Straight Arrow Connector 91"/>
            <p:cNvCxnSpPr>
              <a:cxnSpLocks noChangeShapeType="1"/>
            </p:cNvCxnSpPr>
            <p:nvPr/>
          </p:nvCxnSpPr>
          <p:spPr bwMode="auto">
            <a:xfrm flipH="1">
              <a:off x="4417877" y="5937250"/>
              <a:ext cx="73025" cy="26988"/>
            </a:xfrm>
            <a:prstGeom prst="straightConnector1">
              <a:avLst/>
            </a:prstGeom>
            <a:noFill/>
            <a:ln w="3175">
              <a:solidFill>
                <a:srgbClr val="000000"/>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93" name="Straight Arrow Connector 92"/>
            <p:cNvCxnSpPr>
              <a:cxnSpLocks noChangeShapeType="1"/>
            </p:cNvCxnSpPr>
            <p:nvPr/>
          </p:nvCxnSpPr>
          <p:spPr bwMode="auto">
            <a:xfrm flipH="1" flipV="1">
              <a:off x="3393939" y="5810250"/>
              <a:ext cx="73025" cy="34925"/>
            </a:xfrm>
            <a:prstGeom prst="straightConnector1">
              <a:avLst/>
            </a:prstGeom>
            <a:noFill/>
            <a:ln w="3175">
              <a:solidFill>
                <a:srgbClr val="7F7F7F"/>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94" name="Straight Arrow Connector 93"/>
            <p:cNvCxnSpPr>
              <a:cxnSpLocks noChangeShapeType="1"/>
            </p:cNvCxnSpPr>
            <p:nvPr/>
          </p:nvCxnSpPr>
          <p:spPr bwMode="auto">
            <a:xfrm flipH="1" flipV="1">
              <a:off x="2809739" y="4962525"/>
              <a:ext cx="20638" cy="63500"/>
            </a:xfrm>
            <a:prstGeom prst="straightConnector1">
              <a:avLst/>
            </a:prstGeom>
            <a:noFill/>
            <a:ln w="3175">
              <a:solidFill>
                <a:srgbClr val="7F7F7F"/>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95" name="Straight Arrow Connector 94"/>
            <p:cNvCxnSpPr>
              <a:cxnSpLocks noChangeShapeType="1"/>
            </p:cNvCxnSpPr>
            <p:nvPr/>
          </p:nvCxnSpPr>
          <p:spPr bwMode="auto">
            <a:xfrm flipV="1">
              <a:off x="2911339" y="4003675"/>
              <a:ext cx="33338" cy="66675"/>
            </a:xfrm>
            <a:prstGeom prst="straightConnector1">
              <a:avLst/>
            </a:prstGeom>
            <a:noFill/>
            <a:ln w="3175">
              <a:solidFill>
                <a:srgbClr val="7F7F7F"/>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cxnSp>
          <p:nvCxnSpPr>
            <p:cNvPr id="96" name="Straight Arrow Connector 95"/>
            <p:cNvCxnSpPr>
              <a:cxnSpLocks noChangeShapeType="1"/>
            </p:cNvCxnSpPr>
            <p:nvPr/>
          </p:nvCxnSpPr>
          <p:spPr bwMode="auto">
            <a:xfrm flipV="1">
              <a:off x="3586027" y="3386138"/>
              <a:ext cx="69850" cy="33337"/>
            </a:xfrm>
            <a:prstGeom prst="straightConnector1">
              <a:avLst/>
            </a:prstGeom>
            <a:noFill/>
            <a:ln w="3175">
              <a:solidFill>
                <a:srgbClr val="7F7F7F"/>
              </a:solidFill>
              <a:round/>
              <a:headEnd/>
              <a:tailEnd type="triangle" w="med" len="med"/>
            </a:ln>
            <a:effectLst>
              <a:outerShdw blurRad="50800" dist="38100" dir="2700000" algn="tl" rotWithShape="0">
                <a:srgbClr val="808080">
                  <a:alpha val="39998"/>
                </a:srgbClr>
              </a:outerShdw>
            </a:effectLst>
            <a:extLst>
              <a:ext uri="{909E8E84-426E-40DD-AFC4-6F175D3DCCD1}">
                <a14:hiddenFill xmlns:a14="http://schemas.microsoft.com/office/drawing/2010/main">
                  <a:noFill/>
                </a14:hiddenFill>
              </a:ext>
            </a:extLst>
          </p:spPr>
        </p:cxnSp>
        <p:sp>
          <p:nvSpPr>
            <p:cNvPr id="97" name="TextBox 96"/>
            <p:cNvSpPr txBox="1"/>
            <p:nvPr/>
          </p:nvSpPr>
          <p:spPr bwMode="auto">
            <a:xfrm>
              <a:off x="3613014" y="5854700"/>
              <a:ext cx="850900" cy="191661"/>
            </a:xfrm>
            <a:prstGeom prst="rect">
              <a:avLst/>
            </a:prstGeom>
            <a:noFill/>
          </p:spPr>
          <p:txBody>
            <a:bodyPr>
              <a:spAutoFit/>
            </a:bodyPr>
            <a:lstStyle/>
            <a:p>
              <a:pPr defTabSz="1005840">
                <a:defRPr/>
              </a:pPr>
              <a:r>
                <a:rPr lang="en-US" sz="770" b="1" kern="0" dirty="0">
                  <a:solidFill>
                    <a:prstClr val="black"/>
                  </a:solidFill>
                  <a:cs typeface="Arial" panose="020B0604020202020204" pitchFamily="34" charset="0"/>
                </a:rPr>
                <a:t>Implementation </a:t>
              </a:r>
            </a:p>
          </p:txBody>
        </p:sp>
        <p:cxnSp>
          <p:nvCxnSpPr>
            <p:cNvPr id="29738" name="Straight Arrow Connector 97"/>
            <p:cNvCxnSpPr>
              <a:cxnSpLocks noChangeShapeType="1"/>
            </p:cNvCxnSpPr>
            <p:nvPr/>
          </p:nvCxnSpPr>
          <p:spPr bwMode="auto">
            <a:xfrm>
              <a:off x="4028939" y="3687763"/>
              <a:ext cx="6350" cy="365125"/>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9739" name="Straight Arrow Connector 98"/>
            <p:cNvCxnSpPr>
              <a:cxnSpLocks noChangeShapeType="1"/>
              <a:endCxn id="87" idx="7"/>
            </p:cNvCxnSpPr>
            <p:nvPr/>
          </p:nvCxnSpPr>
          <p:spPr bwMode="auto">
            <a:xfrm flipH="1">
              <a:off x="4379777" y="3959225"/>
              <a:ext cx="233362" cy="252413"/>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9740" name="Straight Arrow Connector 99"/>
            <p:cNvCxnSpPr>
              <a:cxnSpLocks noChangeShapeType="1"/>
              <a:endCxn id="87" idx="6"/>
            </p:cNvCxnSpPr>
            <p:nvPr/>
          </p:nvCxnSpPr>
          <p:spPr bwMode="auto">
            <a:xfrm flipH="1">
              <a:off x="4522652" y="4586288"/>
              <a:ext cx="436562" cy="6350"/>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9741" name="Straight Arrow Connector 100"/>
            <p:cNvCxnSpPr>
              <a:cxnSpLocks noChangeShapeType="1"/>
              <a:endCxn id="87" idx="5"/>
            </p:cNvCxnSpPr>
            <p:nvPr/>
          </p:nvCxnSpPr>
          <p:spPr bwMode="auto">
            <a:xfrm flipH="1" flipV="1">
              <a:off x="4379777" y="4973638"/>
              <a:ext cx="311150" cy="311150"/>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9742" name="Straight Arrow Connector 101"/>
            <p:cNvCxnSpPr>
              <a:cxnSpLocks noChangeShapeType="1"/>
              <a:endCxn id="87" idx="4"/>
            </p:cNvCxnSpPr>
            <p:nvPr/>
          </p:nvCxnSpPr>
          <p:spPr bwMode="auto">
            <a:xfrm flipH="1" flipV="1">
              <a:off x="4035289" y="5132388"/>
              <a:ext cx="3175" cy="430212"/>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9743" name="Straight Arrow Connector 102"/>
            <p:cNvCxnSpPr>
              <a:cxnSpLocks noChangeShapeType="1"/>
              <a:stCxn id="81" idx="7"/>
              <a:endCxn id="87" idx="3"/>
            </p:cNvCxnSpPr>
            <p:nvPr/>
          </p:nvCxnSpPr>
          <p:spPr bwMode="auto">
            <a:xfrm flipV="1">
              <a:off x="3412989" y="4973638"/>
              <a:ext cx="277813" cy="276225"/>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9744" name="Straight Arrow Connector 103"/>
            <p:cNvCxnSpPr>
              <a:cxnSpLocks noChangeShapeType="1"/>
              <a:stCxn id="83" idx="6"/>
              <a:endCxn id="87" idx="2"/>
            </p:cNvCxnSpPr>
            <p:nvPr/>
          </p:nvCxnSpPr>
          <p:spPr bwMode="auto">
            <a:xfrm flipV="1">
              <a:off x="3165339" y="4592638"/>
              <a:ext cx="382588" cy="6350"/>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29745" name="Straight Arrow Connector 104"/>
            <p:cNvCxnSpPr>
              <a:cxnSpLocks noChangeShapeType="1"/>
              <a:stCxn id="82" idx="5"/>
              <a:endCxn id="87" idx="1"/>
            </p:cNvCxnSpPr>
            <p:nvPr/>
          </p:nvCxnSpPr>
          <p:spPr bwMode="auto">
            <a:xfrm>
              <a:off x="3414577" y="3952875"/>
              <a:ext cx="276225" cy="258763"/>
            </a:xfrm>
            <a:prstGeom prst="straightConnector1">
              <a:avLst/>
            </a:prstGeom>
            <a:noFill/>
            <a:ln w="9525">
              <a:solidFill>
                <a:srgbClr val="7F7F7F"/>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106" name="TextBox 105"/>
            <p:cNvSpPr txBox="1"/>
            <p:nvPr/>
          </p:nvSpPr>
          <p:spPr bwMode="auto">
            <a:xfrm>
              <a:off x="2385877" y="4503738"/>
              <a:ext cx="882650" cy="191661"/>
            </a:xfrm>
            <a:prstGeom prst="rect">
              <a:avLst/>
            </a:prstGeom>
            <a:noFill/>
          </p:spPr>
          <p:txBody>
            <a:bodyPr>
              <a:spAutoFit/>
            </a:bodyPr>
            <a:lstStyle/>
            <a:p>
              <a:pPr defTabSz="1005840">
                <a:defRPr/>
              </a:pPr>
              <a:r>
                <a:rPr lang="en-US" sz="770" b="1" kern="0" dirty="0">
                  <a:solidFill>
                    <a:prstClr val="black">
                      <a:lumMod val="75000"/>
                      <a:lumOff val="25000"/>
                    </a:prstClr>
                  </a:solidFill>
                  <a:cs typeface="Arial" panose="020B0604020202020204" pitchFamily="34" charset="0"/>
                </a:rPr>
                <a:t>Implementation </a:t>
              </a:r>
            </a:p>
          </p:txBody>
        </p:sp>
        <p:sp>
          <p:nvSpPr>
            <p:cNvPr id="107" name="Oval 106"/>
            <p:cNvSpPr/>
            <p:nvPr/>
          </p:nvSpPr>
          <p:spPr bwMode="auto">
            <a:xfrm>
              <a:off x="3659331" y="5562600"/>
              <a:ext cx="758383" cy="762000"/>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wrap="none" lIns="0" tIns="0" rIns="0" bIns="0"/>
            <a:lstStyle/>
            <a:p>
              <a:pPr algn="ctr" defTabSz="1005840">
                <a:defRPr/>
              </a:pPr>
              <a:r>
                <a:rPr lang="en-US" sz="770" b="1" kern="0" dirty="0">
                  <a:solidFill>
                    <a:prstClr val="black"/>
                  </a:solidFill>
                </a:rPr>
                <a:t>E.</a:t>
              </a:r>
            </a:p>
            <a:p>
              <a:pPr algn="ctr" defTabSz="1005840">
                <a:defRPr/>
              </a:pPr>
              <a:endParaRPr lang="en-US" sz="330" b="1" kern="0" dirty="0">
                <a:solidFill>
                  <a:prstClr val="black"/>
                </a:solidFill>
              </a:endParaRPr>
            </a:p>
            <a:p>
              <a:pPr algn="ctr" defTabSz="1005840">
                <a:defRPr/>
              </a:pPr>
              <a:r>
                <a:rPr lang="en-US" sz="715" b="1" kern="0" dirty="0">
                  <a:solidFill>
                    <a:prstClr val="black"/>
                  </a:solidFill>
                </a:rPr>
                <a:t>Implementation</a:t>
              </a:r>
            </a:p>
            <a:p>
              <a:pPr algn="ctr" defTabSz="1005840">
                <a:defRPr/>
              </a:pPr>
              <a:r>
                <a:rPr lang="en-US" sz="715" b="1" kern="0" dirty="0">
                  <a:solidFill>
                    <a:prstClr val="black"/>
                  </a:solidFill>
                </a:rPr>
                <a:t>Architecture</a:t>
              </a:r>
            </a:p>
            <a:p>
              <a:pPr algn="ctr" defTabSz="1005840">
                <a:defRPr/>
              </a:pPr>
              <a:r>
                <a:rPr lang="en-US" sz="550" b="1" kern="0" dirty="0">
                  <a:solidFill>
                    <a:prstClr val="black"/>
                  </a:solidFill>
                </a:rPr>
                <a:t>(Opportunities </a:t>
              </a:r>
            </a:p>
            <a:p>
              <a:pPr algn="ctr" defTabSz="1005840">
                <a:defRPr/>
              </a:pPr>
              <a:r>
                <a:rPr lang="en-US" sz="550" b="1" kern="0" dirty="0">
                  <a:solidFill>
                    <a:prstClr val="black"/>
                  </a:solidFill>
                </a:rPr>
                <a:t>&amp; Solutions</a:t>
              </a:r>
              <a:r>
                <a:rPr lang="en-US" sz="660" b="1" kern="0" dirty="0">
                  <a:solidFill>
                    <a:prstClr val="black"/>
                  </a:solidFill>
                </a:rPr>
                <a:t>)</a:t>
              </a:r>
            </a:p>
          </p:txBody>
        </p:sp>
        <p:sp>
          <p:nvSpPr>
            <p:cNvPr id="108" name="Oval 107"/>
            <p:cNvSpPr/>
            <p:nvPr/>
          </p:nvSpPr>
          <p:spPr bwMode="auto">
            <a:xfrm>
              <a:off x="4958978" y="4210765"/>
              <a:ext cx="754299" cy="751517"/>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r>
                <a:rPr lang="en-US" sz="770" b="1" kern="0" dirty="0">
                  <a:solidFill>
                    <a:prstClr val="black"/>
                  </a:solidFill>
                </a:rPr>
                <a:t>C.</a:t>
              </a:r>
            </a:p>
            <a:p>
              <a:pPr algn="ctr" defTabSz="1005840">
                <a:defRPr/>
              </a:pPr>
              <a:r>
                <a:rPr lang="en-US" sz="770" b="1" kern="0" dirty="0">
                  <a:solidFill>
                    <a:prstClr val="black"/>
                  </a:solidFill>
                </a:rPr>
                <a:t>Information</a:t>
              </a:r>
            </a:p>
            <a:p>
              <a:pPr algn="ctr" defTabSz="1005840">
                <a:defRPr/>
              </a:pPr>
              <a:r>
                <a:rPr lang="en-US" sz="770" b="1" kern="0" dirty="0">
                  <a:solidFill>
                    <a:prstClr val="black"/>
                  </a:solidFill>
                </a:rPr>
                <a:t>Architecture</a:t>
              </a:r>
            </a:p>
          </p:txBody>
        </p:sp>
        <p:sp>
          <p:nvSpPr>
            <p:cNvPr id="109" name="Oval 108"/>
            <p:cNvSpPr/>
            <p:nvPr/>
          </p:nvSpPr>
          <p:spPr bwMode="auto">
            <a:xfrm>
              <a:off x="4579965" y="5175020"/>
              <a:ext cx="754299" cy="751517"/>
            </a:xfrm>
            <a:prstGeom prst="ellipse">
              <a:avLst/>
            </a:prstGeom>
            <a:gradFill flip="none" rotWithShape="1">
              <a:gsLst>
                <a:gs pos="0">
                  <a:srgbClr val="FFFF00"/>
                </a:gs>
                <a:gs pos="71000">
                  <a:srgbClr val="8064A2">
                    <a:lumMod val="89000"/>
                  </a:srgbClr>
                </a:gs>
                <a:gs pos="100000">
                  <a:srgbClr val="8064A2">
                    <a:lumMod val="75000"/>
                  </a:srgbClr>
                </a:gs>
                <a:gs pos="58000">
                  <a:srgbClr val="D7D204"/>
                </a:gs>
                <a:gs pos="100000">
                  <a:srgbClr val="8064A2">
                    <a:lumMod val="70000"/>
                  </a:srgbClr>
                </a:gs>
              </a:gsLst>
              <a:path path="circle">
                <a:fillToRect l="50000" t="50000" r="50000" b="50000"/>
              </a:path>
              <a:tileRect/>
            </a:gradFill>
            <a:ln w="3175"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anchor="ctr"/>
            <a:lstStyle/>
            <a:p>
              <a:pPr algn="ctr" defTabSz="1005840">
                <a:defRPr/>
              </a:pPr>
              <a:r>
                <a:rPr lang="en-US" sz="770" b="1" kern="0" dirty="0">
                  <a:solidFill>
                    <a:prstClr val="black"/>
                  </a:solidFill>
                </a:rPr>
                <a:t>D.</a:t>
              </a:r>
            </a:p>
            <a:p>
              <a:pPr algn="ctr" defTabSz="1005840">
                <a:defRPr/>
              </a:pPr>
              <a:r>
                <a:rPr lang="en-US" sz="770" b="1" kern="0" dirty="0">
                  <a:solidFill>
                    <a:prstClr val="black"/>
                  </a:solidFill>
                </a:rPr>
                <a:t>Technology</a:t>
              </a:r>
            </a:p>
            <a:p>
              <a:pPr algn="ctr" defTabSz="1005840">
                <a:defRPr/>
              </a:pPr>
              <a:r>
                <a:rPr lang="en-US" sz="770" b="1" kern="0" dirty="0">
                  <a:solidFill>
                    <a:prstClr val="black"/>
                  </a:solidFill>
                </a:rPr>
                <a:t>Architecture</a:t>
              </a:r>
            </a:p>
          </p:txBody>
        </p:sp>
      </p:grpSp>
      <p:sp>
        <p:nvSpPr>
          <p:cNvPr id="110" name="Arc 109"/>
          <p:cNvSpPr/>
          <p:nvPr/>
        </p:nvSpPr>
        <p:spPr>
          <a:xfrm flipH="1">
            <a:off x="4887755" y="3299461"/>
            <a:ext cx="1887696" cy="3637439"/>
          </a:xfrm>
          <a:prstGeom prst="arc">
            <a:avLst>
              <a:gd name="adj1" fmla="val 5434554"/>
              <a:gd name="adj2" fmla="val 16097602"/>
            </a:avLst>
          </a:prstGeom>
          <a:noFill/>
          <a:ln w="9525" cap="flat" cmpd="sng" algn="ctr">
            <a:solidFill>
              <a:sysClr val="windowText" lastClr="000000"/>
            </a:solidFill>
            <a:prstDash val="solid"/>
            <a:headEnd type="triangle"/>
          </a:ln>
          <a:effectLst/>
        </p:spPr>
        <p:txBody>
          <a:bodyPr anchor="ctr"/>
          <a:lstStyle/>
          <a:p>
            <a:pPr algn="ctr" defTabSz="1005840">
              <a:defRPr/>
            </a:pPr>
            <a:endParaRPr lang="en-US" sz="1980" kern="0" dirty="0">
              <a:solidFill>
                <a:prstClr val="black"/>
              </a:solidFill>
            </a:endParaRPr>
          </a:p>
        </p:txBody>
      </p:sp>
      <p:sp>
        <p:nvSpPr>
          <p:cNvPr id="111" name="Arc 110"/>
          <p:cNvSpPr/>
          <p:nvPr/>
        </p:nvSpPr>
        <p:spPr>
          <a:xfrm flipH="1" flipV="1">
            <a:off x="5015231" y="3500279"/>
            <a:ext cx="1548924" cy="3261995"/>
          </a:xfrm>
          <a:prstGeom prst="arc">
            <a:avLst>
              <a:gd name="adj1" fmla="val 5480796"/>
              <a:gd name="adj2" fmla="val 15963196"/>
            </a:avLst>
          </a:prstGeom>
          <a:noFill/>
          <a:ln w="9525" cap="flat" cmpd="sng" algn="ctr">
            <a:solidFill>
              <a:sysClr val="windowText" lastClr="000000"/>
            </a:solidFill>
            <a:prstDash val="solid"/>
            <a:headEnd type="triangle"/>
          </a:ln>
          <a:effectLst/>
        </p:spPr>
        <p:txBody>
          <a:bodyPr anchor="ctr"/>
          <a:lstStyle/>
          <a:p>
            <a:pPr algn="ctr" defTabSz="1005840">
              <a:defRPr/>
            </a:pPr>
            <a:endParaRPr lang="en-US" sz="1980" kern="0" dirty="0">
              <a:solidFill>
                <a:prstClr val="black"/>
              </a:solidFill>
            </a:endParaRPr>
          </a:p>
        </p:txBody>
      </p:sp>
      <p:sp>
        <p:nvSpPr>
          <p:cNvPr id="112" name="Arc 111"/>
          <p:cNvSpPr/>
          <p:nvPr/>
        </p:nvSpPr>
        <p:spPr>
          <a:xfrm rot="20729953" flipV="1">
            <a:off x="5729447" y="6711633"/>
            <a:ext cx="502920" cy="216535"/>
          </a:xfrm>
          <a:prstGeom prst="arc">
            <a:avLst>
              <a:gd name="adj1" fmla="val 6250689"/>
              <a:gd name="adj2" fmla="val 14203737"/>
            </a:avLst>
          </a:prstGeom>
          <a:noFill/>
          <a:ln w="9525" cap="flat" cmpd="sng" algn="ctr">
            <a:solidFill>
              <a:sysClr val="windowText" lastClr="000000"/>
            </a:solidFill>
            <a:prstDash val="solid"/>
            <a:headEnd type="triangle"/>
          </a:ln>
          <a:effectLst/>
        </p:spPr>
        <p:txBody>
          <a:bodyPr anchor="ctr"/>
          <a:lstStyle/>
          <a:p>
            <a:pPr algn="ctr" defTabSz="1005840">
              <a:defRPr/>
            </a:pPr>
            <a:endParaRPr lang="en-US" sz="1980" kern="0" dirty="0">
              <a:solidFill>
                <a:prstClr val="black"/>
              </a:solidFill>
            </a:endParaRPr>
          </a:p>
        </p:txBody>
      </p:sp>
      <p:sp>
        <p:nvSpPr>
          <p:cNvPr id="113" name="Arc 112"/>
          <p:cNvSpPr/>
          <p:nvPr/>
        </p:nvSpPr>
        <p:spPr>
          <a:xfrm rot="1570364" flipV="1">
            <a:off x="5698015" y="3332639"/>
            <a:ext cx="490696" cy="193833"/>
          </a:xfrm>
          <a:prstGeom prst="arc">
            <a:avLst>
              <a:gd name="adj1" fmla="val 6250689"/>
              <a:gd name="adj2" fmla="val 15884091"/>
            </a:avLst>
          </a:prstGeom>
          <a:noFill/>
          <a:ln w="9525" cap="flat" cmpd="sng" algn="ctr">
            <a:solidFill>
              <a:sysClr val="windowText" lastClr="000000"/>
            </a:solidFill>
            <a:prstDash val="solid"/>
            <a:headEnd type="triangle"/>
          </a:ln>
          <a:effectLst/>
        </p:spPr>
        <p:txBody>
          <a:bodyPr anchor="ctr"/>
          <a:lstStyle/>
          <a:p>
            <a:pPr algn="ctr" defTabSz="1005840">
              <a:defRPr/>
            </a:pPr>
            <a:endParaRPr lang="en-US" sz="1980" kern="0" dirty="0">
              <a:solidFill>
                <a:prstClr val="black"/>
              </a:solidFill>
            </a:endParaRPr>
          </a:p>
        </p:txBody>
      </p:sp>
      <p:sp>
        <p:nvSpPr>
          <p:cNvPr id="114" name="TextBox 68"/>
          <p:cNvSpPr txBox="1">
            <a:spLocks noChangeArrowheads="1"/>
          </p:cNvSpPr>
          <p:nvPr/>
        </p:nvSpPr>
        <p:spPr bwMode="auto">
          <a:xfrm>
            <a:off x="6775450" y="6748305"/>
            <a:ext cx="2771320" cy="566309"/>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3080" dirty="0">
                <a:solidFill>
                  <a:prstClr val="black"/>
                </a:solidFill>
                <a:latin typeface="+mn-lt"/>
              </a:rPr>
              <a:t>Implementation</a:t>
            </a:r>
            <a:endParaRPr lang="en-US" altLang="en-US" sz="2640" dirty="0">
              <a:solidFill>
                <a:prstClr val="black"/>
              </a:solidFill>
              <a:latin typeface="+mn-lt"/>
            </a:endParaRPr>
          </a:p>
        </p:txBody>
      </p:sp>
      <p:cxnSp>
        <p:nvCxnSpPr>
          <p:cNvPr id="29711" name="Straight Arrow Connector 114"/>
          <p:cNvCxnSpPr>
            <a:cxnSpLocks noChangeShapeType="1"/>
            <a:stCxn id="114" idx="1"/>
          </p:cNvCxnSpPr>
          <p:nvPr/>
        </p:nvCxnSpPr>
        <p:spPr bwMode="auto">
          <a:xfrm flipH="1" flipV="1">
            <a:off x="4737578" y="6949126"/>
            <a:ext cx="2037872" cy="8233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TextBox 68"/>
          <p:cNvSpPr txBox="1">
            <a:spLocks noChangeArrowheads="1"/>
          </p:cNvSpPr>
          <p:nvPr/>
        </p:nvSpPr>
        <p:spPr bwMode="auto">
          <a:xfrm>
            <a:off x="7067074" y="2403635"/>
            <a:ext cx="1443278" cy="566309"/>
          </a:xfrm>
          <a:prstGeom prst="rect">
            <a:avLst/>
          </a:prstGeom>
          <a:noFill/>
          <a:ln>
            <a:noFill/>
          </a:ln>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3080" dirty="0">
                <a:solidFill>
                  <a:prstClr val="black"/>
                </a:solidFill>
                <a:latin typeface="+mn-lt"/>
              </a:rPr>
              <a:t>Context</a:t>
            </a:r>
            <a:endParaRPr lang="en-US" altLang="en-US" sz="2640" dirty="0">
              <a:solidFill>
                <a:prstClr val="black"/>
              </a:solidFill>
              <a:latin typeface="+mn-lt"/>
            </a:endParaRPr>
          </a:p>
        </p:txBody>
      </p:sp>
      <p:cxnSp>
        <p:nvCxnSpPr>
          <p:cNvPr id="29713" name="Straight Arrow Connector 116"/>
          <p:cNvCxnSpPr>
            <a:cxnSpLocks noChangeShapeType="1"/>
            <a:stCxn id="116" idx="1"/>
          </p:cNvCxnSpPr>
          <p:nvPr/>
        </p:nvCxnSpPr>
        <p:spPr bwMode="auto">
          <a:xfrm flipH="1">
            <a:off x="4917442" y="2686790"/>
            <a:ext cx="2149632" cy="55504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 name="Footer Placeholder 2"/>
          <p:cNvSpPr>
            <a:spLocks noGrp="1"/>
          </p:cNvSpPr>
          <p:nvPr>
            <p:ph type="ftr" sz="quarter" idx="11"/>
          </p:nvPr>
        </p:nvSpPr>
        <p:spPr/>
        <p:txBody>
          <a:bodyPr/>
          <a:lstStyle/>
          <a:p>
            <a:r>
              <a:rPr lang="en-US"/>
              <a:t>www.sepapower.org</a:t>
            </a:r>
            <a:endParaRPr lang="en-US" dirty="0"/>
          </a:p>
        </p:txBody>
      </p:sp>
      <p:sp>
        <p:nvSpPr>
          <p:cNvPr id="4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17</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786843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691516" y="333615"/>
            <a:ext cx="6408184" cy="639139"/>
          </a:xfrm>
        </p:spPr>
        <p:txBody>
          <a:bodyPr>
            <a:noAutofit/>
          </a:bodyPr>
          <a:lstStyle/>
          <a:p>
            <a:pPr algn="l"/>
            <a:r>
              <a:rPr altLang="en-US" sz="2400" b="1" dirty="0"/>
              <a:t>Conceptual, Logical, Physical, Implementation applied to </a:t>
            </a:r>
            <a:r>
              <a:rPr altLang="en-US" sz="2400" b="1" dirty="0" err="1"/>
              <a:t>Zachman</a:t>
            </a:r>
            <a:r>
              <a:rPr altLang="en-US" sz="2400" b="1" dirty="0"/>
              <a:t> </a:t>
            </a:r>
            <a:r>
              <a:rPr lang="en-US" altLang="en-US" sz="2400" b="1" dirty="0"/>
              <a:t>Levels</a:t>
            </a:r>
            <a:r>
              <a:rPr altLang="en-US" sz="2400" b="1" dirty="0"/>
              <a:t> </a:t>
            </a:r>
          </a:p>
        </p:txBody>
      </p:sp>
      <p:sp>
        <p:nvSpPr>
          <p:cNvPr id="6" name="Right Arrow 5"/>
          <p:cNvSpPr/>
          <p:nvPr/>
        </p:nvSpPr>
        <p:spPr>
          <a:xfrm>
            <a:off x="1661494" y="4557377"/>
            <a:ext cx="567025" cy="424111"/>
          </a:xfrm>
          <a:prstGeom prst="rightArrow">
            <a:avLst>
              <a:gd name="adj1" fmla="val 50000"/>
              <a:gd name="adj2" fmla="val 69943"/>
            </a:avLst>
          </a:prstGeom>
          <a:solidFill>
            <a:srgbClr val="92D050"/>
          </a:solidFill>
          <a:ln w="25400" cap="flat" cmpd="sng" algn="ctr">
            <a:noFill/>
            <a:prstDash val="solid"/>
          </a:ln>
          <a:effectLst/>
          <a:scene3d>
            <a:camera prst="orthographicFront"/>
            <a:lightRig rig="threePt" dir="t"/>
          </a:scene3d>
          <a:sp3d>
            <a:bevelT/>
          </a:sp3d>
        </p:spPr>
        <p:txBody>
          <a:bodyPr anchor="ctr"/>
          <a:lstStyle/>
          <a:p>
            <a:pPr algn="ctr" defTabSz="1005840">
              <a:defRPr/>
            </a:pPr>
            <a:endParaRPr lang="en-US" sz="1980" kern="0" dirty="0">
              <a:solidFill>
                <a:prstClr val="white"/>
              </a:solidFill>
              <a:latin typeface="Calibri"/>
            </a:endParaRPr>
          </a:p>
        </p:txBody>
      </p:sp>
      <p:sp>
        <p:nvSpPr>
          <p:cNvPr id="7" name="Rectangle 3"/>
          <p:cNvSpPr>
            <a:spLocks noChangeArrowheads="1"/>
          </p:cNvSpPr>
          <p:nvPr/>
        </p:nvSpPr>
        <p:spPr bwMode="auto">
          <a:xfrm>
            <a:off x="1609344" y="7038962"/>
            <a:ext cx="8078852" cy="363176"/>
          </a:xfrm>
          <a:prstGeom prst="rect">
            <a:avLst/>
          </a:prstGeom>
          <a:noFill/>
          <a:ln>
            <a:noFill/>
          </a:ln>
          <a:extLst/>
        </p:spPr>
        <p:txBody>
          <a:bodyPr wrap="square">
            <a:spAutoFit/>
          </a:bodyPr>
          <a:lstStyle>
            <a:lvl1pPr marL="342900" indent="-342900">
              <a:spcBef>
                <a:spcPct val="20000"/>
              </a:spcBef>
              <a:buFont typeface="Arial" charset="0"/>
              <a:buChar char="•"/>
              <a:defRPr sz="3200">
                <a:solidFill>
                  <a:schemeClr val="tx1"/>
                </a:solidFill>
                <a:latin typeface="Calibri" pitchFamily="34" charset="0"/>
              </a:defRPr>
            </a:lvl1pPr>
            <a:lvl2pPr>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lvl="1" defTabSz="1005840">
              <a:spcBef>
                <a:spcPct val="0"/>
              </a:spcBef>
              <a:buNone/>
              <a:defRPr/>
            </a:pPr>
            <a:r>
              <a:rPr lang="en-GB" altLang="en-US" sz="1760" dirty="0">
                <a:solidFill>
                  <a:prstClr val="black"/>
                </a:solidFill>
                <a:latin typeface="Arial" charset="0"/>
              </a:rPr>
              <a:t>Note: </a:t>
            </a:r>
            <a:r>
              <a:rPr lang="en-GB" altLang="en-US" sz="1760" dirty="0">
                <a:solidFill>
                  <a:srgbClr val="20396D"/>
                </a:solidFill>
                <a:latin typeface="Arial" charset="0"/>
              </a:rPr>
              <a:t>TOGAF</a:t>
            </a:r>
            <a:r>
              <a:rPr lang="en-GB" altLang="en-US" sz="1760" dirty="0">
                <a:solidFill>
                  <a:srgbClr val="FF0000"/>
                </a:solidFill>
                <a:latin typeface="Arial" charset="0"/>
              </a:rPr>
              <a:t> </a:t>
            </a:r>
            <a:r>
              <a:rPr lang="en-GB" altLang="en-US" sz="1760" dirty="0">
                <a:solidFill>
                  <a:prstClr val="black"/>
                </a:solidFill>
                <a:latin typeface="Arial" charset="0"/>
              </a:rPr>
              <a:t>Phase C maps into </a:t>
            </a:r>
            <a:r>
              <a:rPr lang="en-GB" altLang="en-US" sz="1760" dirty="0" err="1">
                <a:solidFill>
                  <a:prstClr val="black"/>
                </a:solidFill>
                <a:latin typeface="Arial" charset="0"/>
              </a:rPr>
              <a:t>Zachman</a:t>
            </a:r>
            <a:r>
              <a:rPr lang="en-GB" altLang="en-US" sz="1760" dirty="0">
                <a:solidFill>
                  <a:prstClr val="black"/>
                </a:solidFill>
                <a:latin typeface="Arial" charset="0"/>
              </a:rPr>
              <a:t> Information and Automation</a:t>
            </a:r>
          </a:p>
        </p:txBody>
      </p:sp>
      <p:pic>
        <p:nvPicPr>
          <p:cNvPr id="2" name="Picture 1"/>
          <p:cNvPicPr>
            <a:picLocks noChangeAspect="1"/>
          </p:cNvPicPr>
          <p:nvPr/>
        </p:nvPicPr>
        <p:blipFill>
          <a:blip r:embed="rId3"/>
          <a:stretch>
            <a:fillRect/>
          </a:stretch>
        </p:blipFill>
        <p:spPr>
          <a:xfrm>
            <a:off x="100584" y="3691293"/>
            <a:ext cx="1508760" cy="1843933"/>
          </a:xfrm>
          <a:prstGeom prst="rect">
            <a:avLst/>
          </a:prstGeom>
        </p:spPr>
      </p:pic>
      <p:sp>
        <p:nvSpPr>
          <p:cNvPr id="4" name="Footer Placeholder 3"/>
          <p:cNvSpPr>
            <a:spLocks noGrp="1"/>
          </p:cNvSpPr>
          <p:nvPr>
            <p:ph type="ftr" sz="quarter" idx="11"/>
          </p:nvPr>
        </p:nvSpPr>
        <p:spPr/>
        <p:txBody>
          <a:bodyPr/>
          <a:lstStyle/>
          <a:p>
            <a:r>
              <a:rPr lang="en-US"/>
              <a:t>www.sepapower.org</a:t>
            </a:r>
            <a:endParaRPr lang="en-US" dirty="0"/>
          </a:p>
        </p:txBody>
      </p:sp>
      <p:sp>
        <p:nvSpPr>
          <p:cNvPr id="11"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18</a:t>
            </a:fld>
            <a:r>
              <a:rPr lang="en-US" altLang="en-US" sz="990" dirty="0"/>
              <a:t>  </a:t>
            </a:r>
            <a:r>
              <a:rPr lang="en-US" altLang="en-US" sz="990" dirty="0">
                <a:solidFill>
                  <a:schemeClr val="bg1"/>
                </a:solidFill>
              </a:rPr>
              <a:t>	</a:t>
            </a:r>
          </a:p>
        </p:txBody>
      </p:sp>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215" y="1119519"/>
            <a:ext cx="7667058" cy="5820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527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a:xfrm>
            <a:off x="691516" y="79436"/>
            <a:ext cx="6408184" cy="1284231"/>
          </a:xfrm>
        </p:spPr>
        <p:txBody>
          <a:bodyPr>
            <a:noAutofit/>
          </a:bodyPr>
          <a:lstStyle/>
          <a:p>
            <a:pPr algn="l"/>
            <a:r>
              <a:rPr sz="3600" b="1" dirty="0">
                <a:latin typeface="+mn-lt"/>
              </a:rPr>
              <a:t>Full Open Group SOA Ontology Mappings to SGAC </a:t>
            </a:r>
            <a:r>
              <a:rPr lang="en-US" sz="3600" b="1" dirty="0" err="1">
                <a:solidFill>
                  <a:srgbClr val="FF0000"/>
                </a:solidFill>
                <a:latin typeface="+mn-lt"/>
              </a:rPr>
              <a:t>Arch.Dev</a:t>
            </a:r>
            <a:r>
              <a:rPr lang="en-US" sz="3600" b="1" dirty="0">
                <a:solidFill>
                  <a:srgbClr val="FF0000"/>
                </a:solidFill>
                <a:latin typeface="+mn-lt"/>
              </a:rPr>
              <a:t>.</a:t>
            </a:r>
            <a:r>
              <a:rPr lang="en-US" sz="3600" b="1" dirty="0">
                <a:latin typeface="+mn-lt"/>
              </a:rPr>
              <a:t> </a:t>
            </a:r>
            <a:r>
              <a:rPr sz="3600" b="1" dirty="0">
                <a:latin typeface="+mn-lt"/>
              </a:rPr>
              <a:t>Effort</a:t>
            </a: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19</a:t>
            </a:fld>
            <a:r>
              <a:rPr lang="en-US" altLang="en-US" sz="990" dirty="0"/>
              <a:t>  </a:t>
            </a:r>
            <a:r>
              <a:rPr lang="en-US" altLang="en-US" sz="990" dirty="0">
                <a:solidFill>
                  <a:schemeClr val="bg1"/>
                </a:solidFill>
              </a:rPr>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4" y="1465730"/>
            <a:ext cx="10010205" cy="572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29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www.sepapower.org</a:t>
            </a:r>
            <a:endParaRPr lang="en-US" dirty="0"/>
          </a:p>
        </p:txBody>
      </p:sp>
      <p:sp>
        <p:nvSpPr>
          <p:cNvPr id="3" name="Title 2"/>
          <p:cNvSpPr>
            <a:spLocks noGrp="1"/>
          </p:cNvSpPr>
          <p:nvPr>
            <p:ph type="title"/>
          </p:nvPr>
        </p:nvSpPr>
        <p:spPr/>
        <p:txBody>
          <a:bodyPr/>
          <a:lstStyle/>
          <a:p>
            <a:r>
              <a:rPr lang="en-US" dirty="0"/>
              <a:t>Proceed With Caution</a:t>
            </a:r>
          </a:p>
        </p:txBody>
      </p:sp>
      <p:sp>
        <p:nvSpPr>
          <p:cNvPr id="4" name="Text Placeholder 3"/>
          <p:cNvSpPr>
            <a:spLocks noGrp="1"/>
          </p:cNvSpPr>
          <p:nvPr>
            <p:ph type="body" sz="quarter" idx="13"/>
          </p:nvPr>
        </p:nvSpPr>
        <p:spPr/>
        <p:txBody>
          <a:bodyPr/>
          <a:lstStyle/>
          <a:p>
            <a:r>
              <a:rPr lang="en-US" dirty="0"/>
              <a:t>The following material is offered as </a:t>
            </a:r>
            <a:r>
              <a:rPr lang="en-US" b="1" dirty="0"/>
              <a:t>guidance</a:t>
            </a:r>
            <a:r>
              <a:rPr lang="en-US" dirty="0"/>
              <a:t> for practitioners involved in Enterprise Architecture.</a:t>
            </a:r>
          </a:p>
          <a:p>
            <a:r>
              <a:rPr lang="en-US" dirty="0"/>
              <a:t>This is not a tutorial and the assumption is made that the reader has at least a basic understanding of enterprise architecture frameworks and semantic information concepts.</a:t>
            </a:r>
          </a:p>
          <a:p>
            <a:r>
              <a:rPr lang="en-US" dirty="0"/>
              <a:t>Background information on enterprise architecture and semantic frameworks, including TOGAF, </a:t>
            </a:r>
            <a:r>
              <a:rPr lang="en-US" dirty="0" err="1"/>
              <a:t>Zachman</a:t>
            </a:r>
            <a:r>
              <a:rPr lang="en-US" dirty="0"/>
              <a:t>, SOA, and OWL, is widely available and as near as a Google query.</a:t>
            </a:r>
          </a:p>
        </p:txBody>
      </p:sp>
    </p:spTree>
    <p:extLst>
      <p:ext uri="{BB962C8B-B14F-4D97-AF65-F5344CB8AC3E}">
        <p14:creationId xmlns:p14="http://schemas.microsoft.com/office/powerpoint/2010/main" val="497050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p:cNvSpPr>
            <a:spLocks noGrp="1"/>
          </p:cNvSpPr>
          <p:nvPr>
            <p:ph type="title"/>
          </p:nvPr>
        </p:nvSpPr>
        <p:spPr>
          <a:xfrm>
            <a:off x="793209" y="493620"/>
            <a:ext cx="6481823" cy="1284231"/>
          </a:xfrm>
        </p:spPr>
        <p:txBody>
          <a:bodyPr>
            <a:normAutofit/>
          </a:bodyPr>
          <a:lstStyle/>
          <a:p>
            <a:pPr algn="l"/>
            <a:r>
              <a:rPr altLang="en-US" sz="3200" b="1" dirty="0">
                <a:latin typeface="+mn-lt"/>
              </a:rPr>
              <a:t>Conceptual Architecture Definition*</a:t>
            </a:r>
          </a:p>
        </p:txBody>
      </p:sp>
      <p:sp>
        <p:nvSpPr>
          <p:cNvPr id="8" name="Content Placeholder 2"/>
          <p:cNvSpPr>
            <a:spLocks noGrp="1"/>
          </p:cNvSpPr>
          <p:nvPr>
            <p:ph type="body" sz="quarter" idx="13"/>
          </p:nvPr>
        </p:nvSpPr>
        <p:spPr>
          <a:xfrm>
            <a:off x="691515" y="1762302"/>
            <a:ext cx="8675370" cy="5648468"/>
          </a:xfrm>
          <a:ln>
            <a:miter lim="800000"/>
            <a:headEnd/>
            <a:tailEnd/>
          </a:ln>
          <a:extLst>
            <a:ext uri="{FAA26D3D-D897-4be2-8F04-BA451C77F1D7}">
              <ma14:placeholderFlag xmlns:ma14="http://schemas.microsoft.com/office/mac/drawingml/2011/main" xmlns="" val="1"/>
            </a:ext>
          </a:extLst>
        </p:spPr>
        <p:txBody>
          <a:bodyPr>
            <a:normAutofit fontScale="85000" lnSpcReduction="20000"/>
          </a:bodyPr>
          <a:lstStyle/>
          <a:p>
            <a:pPr marL="0" indent="0">
              <a:buClr>
                <a:srgbClr val="60CC9E"/>
              </a:buClr>
              <a:buSzPct val="85000"/>
              <a:buNone/>
              <a:defRPr/>
            </a:pPr>
            <a:r>
              <a:rPr b="1" dirty="0">
                <a:solidFill>
                  <a:srgbClr val="20396D"/>
                </a:solidFill>
                <a:latin typeface="+mn-lt"/>
              </a:rPr>
              <a:t>Conceptual Architecture </a:t>
            </a:r>
            <a:r>
              <a:rPr dirty="0">
                <a:solidFill>
                  <a:srgbClr val="20396D"/>
                </a:solidFill>
                <a:latin typeface="+mn-lt"/>
              </a:rPr>
              <a:t>models the business as the </a:t>
            </a:r>
            <a:r>
              <a:rPr lang="en-US" dirty="0">
                <a:solidFill>
                  <a:srgbClr val="20396D"/>
                </a:solidFill>
                <a:latin typeface="+mn-lt"/>
              </a:rPr>
              <a:t>organization o</a:t>
            </a:r>
            <a:r>
              <a:rPr dirty="0">
                <a:solidFill>
                  <a:srgbClr val="20396D"/>
                </a:solidFill>
                <a:latin typeface="+mn-lt"/>
              </a:rPr>
              <a:t>wner conceptually thinks the business is or wants the business to be</a:t>
            </a:r>
            <a:r>
              <a:rPr lang="en-US" dirty="0">
                <a:solidFill>
                  <a:srgbClr val="20396D"/>
                </a:solidFill>
                <a:latin typeface="+mn-lt"/>
              </a:rPr>
              <a:t>. (e.g. black box view)</a:t>
            </a:r>
            <a:endParaRPr dirty="0">
              <a:solidFill>
                <a:srgbClr val="20396D"/>
              </a:solidFill>
              <a:latin typeface="+mn-lt"/>
            </a:endParaRPr>
          </a:p>
          <a:p>
            <a:pPr marL="0" indent="0">
              <a:buClr>
                <a:srgbClr val="60CC9E"/>
              </a:buClr>
              <a:buSzPct val="85000"/>
              <a:buNone/>
              <a:defRPr/>
            </a:pPr>
            <a:r>
              <a:rPr b="1" u="sng" dirty="0">
                <a:solidFill>
                  <a:srgbClr val="20396D"/>
                </a:solidFill>
                <a:latin typeface="+mn-lt"/>
              </a:rPr>
              <a:t>What are the services that are required to satisfy the </a:t>
            </a:r>
            <a:r>
              <a:rPr lang="en-US" b="1" u="sng" dirty="0">
                <a:solidFill>
                  <a:srgbClr val="20396D"/>
                </a:solidFill>
                <a:latin typeface="+mn-lt"/>
              </a:rPr>
              <a:t>business</a:t>
            </a:r>
            <a:r>
              <a:rPr b="1" u="sng" dirty="0">
                <a:solidFill>
                  <a:srgbClr val="20396D"/>
                </a:solidFill>
                <a:latin typeface="+mn-lt"/>
              </a:rPr>
              <a:t> needs? </a:t>
            </a:r>
          </a:p>
          <a:p>
            <a:pPr>
              <a:buClr>
                <a:srgbClr val="60CC9E"/>
              </a:buClr>
              <a:buSzPct val="85000"/>
              <a:buFont typeface="Arial" panose="020B0604020202020204" pitchFamily="34" charset="0"/>
              <a:buChar char="•"/>
              <a:defRPr/>
            </a:pPr>
            <a:r>
              <a:rPr dirty="0">
                <a:solidFill>
                  <a:srgbClr val="20396D"/>
                </a:solidFill>
                <a:latin typeface="+mn-lt"/>
              </a:rPr>
              <a:t>Business Services at the Conceptual abstraction level represent the goals of the </a:t>
            </a:r>
            <a:r>
              <a:rPr lang="en-US" dirty="0">
                <a:latin typeface="+mn-lt"/>
              </a:rPr>
              <a:t>owner</a:t>
            </a:r>
            <a:endParaRPr dirty="0">
              <a:solidFill>
                <a:srgbClr val="20396D"/>
              </a:solidFill>
              <a:latin typeface="+mn-lt"/>
            </a:endParaRPr>
          </a:p>
          <a:p>
            <a:pPr lvl="1">
              <a:buClr>
                <a:srgbClr val="60CC9E"/>
              </a:buClr>
              <a:buSzPct val="85000"/>
              <a:buFont typeface="Courier New" panose="02070309020205020404" pitchFamily="49" charset="0"/>
              <a:buChar char="o"/>
              <a:defRPr/>
            </a:pPr>
            <a:r>
              <a:rPr lang="en-US" b="1" dirty="0">
                <a:solidFill>
                  <a:srgbClr val="20396D"/>
                </a:solidFill>
                <a:latin typeface="+mn-lt"/>
              </a:rPr>
              <a:t>WHAT</a:t>
            </a:r>
            <a:r>
              <a:rPr dirty="0">
                <a:solidFill>
                  <a:srgbClr val="20396D"/>
                </a:solidFill>
                <a:latin typeface="+mn-lt"/>
              </a:rPr>
              <a:t> the organization </a:t>
            </a:r>
            <a:r>
              <a:rPr i="1" dirty="0">
                <a:solidFill>
                  <a:srgbClr val="20396D"/>
                </a:solidFill>
                <a:latin typeface="+mn-lt"/>
              </a:rPr>
              <a:t>wants</a:t>
            </a:r>
            <a:r>
              <a:rPr dirty="0">
                <a:solidFill>
                  <a:srgbClr val="20396D"/>
                </a:solidFill>
                <a:latin typeface="+mn-lt"/>
              </a:rPr>
              <a:t> to do, which is driven by its mission</a:t>
            </a:r>
            <a:endParaRPr strike="sngStrike" dirty="0">
              <a:solidFill>
                <a:srgbClr val="20396D"/>
              </a:solidFill>
              <a:latin typeface="+mn-lt"/>
            </a:endParaRPr>
          </a:p>
          <a:p>
            <a:pPr lvl="1">
              <a:buClr>
                <a:srgbClr val="60CC9E"/>
              </a:buClr>
              <a:buSzPct val="85000"/>
              <a:buFont typeface="Courier New" panose="02070309020205020404" pitchFamily="49" charset="0"/>
              <a:buChar char="o"/>
              <a:defRPr/>
            </a:pPr>
            <a:r>
              <a:rPr lang="en-US" b="1" dirty="0">
                <a:solidFill>
                  <a:srgbClr val="20396D"/>
                </a:solidFill>
                <a:latin typeface="+mn-lt"/>
              </a:rPr>
              <a:t>WHAT</a:t>
            </a:r>
            <a:r>
              <a:rPr dirty="0">
                <a:solidFill>
                  <a:srgbClr val="20396D"/>
                </a:solidFill>
                <a:latin typeface="+mn-lt"/>
              </a:rPr>
              <a:t> it </a:t>
            </a:r>
            <a:r>
              <a:rPr i="1" dirty="0">
                <a:solidFill>
                  <a:srgbClr val="20396D"/>
                </a:solidFill>
                <a:latin typeface="+mn-lt"/>
              </a:rPr>
              <a:t>needs</a:t>
            </a:r>
            <a:r>
              <a:rPr dirty="0">
                <a:solidFill>
                  <a:srgbClr val="20396D"/>
                </a:solidFill>
                <a:latin typeface="+mn-lt"/>
              </a:rPr>
              <a:t> to do, which is often driven by regulations</a:t>
            </a:r>
          </a:p>
          <a:p>
            <a:pPr>
              <a:buClr>
                <a:srgbClr val="60CC9E"/>
              </a:buClr>
              <a:buSzPct val="85000"/>
              <a:buFont typeface="Arial" panose="020B0604020202020204" pitchFamily="34" charset="0"/>
              <a:buChar char="•"/>
              <a:defRPr/>
            </a:pPr>
            <a:r>
              <a:rPr dirty="0">
                <a:solidFill>
                  <a:srgbClr val="20396D"/>
                </a:solidFill>
                <a:latin typeface="+mn-lt"/>
              </a:rPr>
              <a:t>Conceptual Services have a lot of attributes</a:t>
            </a:r>
          </a:p>
          <a:p>
            <a:pPr lvl="1">
              <a:buClr>
                <a:srgbClr val="60CC9E"/>
              </a:buClr>
              <a:buSzPct val="85000"/>
              <a:buFont typeface="Courier New" panose="02070309020205020404" pitchFamily="49" charset="0"/>
              <a:buChar char="o"/>
              <a:defRPr/>
            </a:pPr>
            <a:r>
              <a:rPr dirty="0">
                <a:solidFill>
                  <a:srgbClr val="20396D"/>
                </a:solidFill>
                <a:latin typeface="+mn-lt"/>
              </a:rPr>
              <a:t>Service levels and other non-functionals</a:t>
            </a:r>
          </a:p>
          <a:p>
            <a:pPr lvl="1">
              <a:buClr>
                <a:srgbClr val="60CC9E"/>
              </a:buClr>
              <a:buSzPct val="85000"/>
              <a:buFont typeface="Courier New" panose="02070309020205020404" pitchFamily="49" charset="0"/>
              <a:buChar char="o"/>
              <a:defRPr/>
            </a:pPr>
            <a:r>
              <a:rPr dirty="0">
                <a:solidFill>
                  <a:srgbClr val="20396D"/>
                </a:solidFill>
                <a:latin typeface="+mn-lt"/>
              </a:rPr>
              <a:t>Specifications of functionality</a:t>
            </a:r>
          </a:p>
          <a:p>
            <a:pPr>
              <a:buClr>
                <a:srgbClr val="60CC9E"/>
              </a:buClr>
              <a:buSzPct val="85000"/>
              <a:buFont typeface="Arial" panose="020B0604020202020204" pitchFamily="34" charset="0"/>
              <a:buChar char="•"/>
              <a:defRPr/>
            </a:pPr>
            <a:r>
              <a:rPr dirty="0">
                <a:solidFill>
                  <a:srgbClr val="20396D"/>
                </a:solidFill>
                <a:latin typeface="+mn-lt"/>
              </a:rPr>
              <a:t>Simplest questions to </a:t>
            </a:r>
            <a:r>
              <a:rPr lang="en-US" dirty="0">
                <a:latin typeface="+mn-lt"/>
              </a:rPr>
              <a:t>identify </a:t>
            </a:r>
            <a:r>
              <a:rPr dirty="0">
                <a:solidFill>
                  <a:srgbClr val="20396D"/>
                </a:solidFill>
                <a:latin typeface="+mn-lt"/>
              </a:rPr>
              <a:t>Conceptual Elements:</a:t>
            </a:r>
          </a:p>
          <a:p>
            <a:pPr lvl="1">
              <a:buClr>
                <a:srgbClr val="60CC9E"/>
              </a:buClr>
              <a:buSzPct val="85000"/>
              <a:buFont typeface="Courier New" panose="02070309020205020404" pitchFamily="49" charset="0"/>
              <a:buChar char="o"/>
              <a:defRPr/>
            </a:pPr>
            <a:r>
              <a:rPr dirty="0">
                <a:solidFill>
                  <a:srgbClr val="20396D"/>
                </a:solidFill>
                <a:latin typeface="+mn-lt"/>
              </a:rPr>
              <a:t>WHAT are the essential elements within scope?</a:t>
            </a:r>
          </a:p>
          <a:p>
            <a:pPr lvl="1">
              <a:buClr>
                <a:srgbClr val="60CC9E"/>
              </a:buClr>
              <a:buSzPct val="85000"/>
              <a:buFont typeface="Courier New" panose="02070309020205020404" pitchFamily="49" charset="0"/>
              <a:buChar char="o"/>
              <a:defRPr/>
            </a:pPr>
            <a:r>
              <a:rPr dirty="0">
                <a:solidFill>
                  <a:srgbClr val="20396D"/>
                </a:solidFill>
                <a:latin typeface="+mn-lt"/>
              </a:rPr>
              <a:t>Which services are needed to provide to the outside world to fulfil its mission?</a:t>
            </a:r>
          </a:p>
          <a:p>
            <a:pPr lvl="1">
              <a:buClr>
                <a:srgbClr val="60CC9E"/>
              </a:buClr>
              <a:buSzPct val="85000"/>
              <a:buFont typeface="Courier New" panose="02070309020205020404" pitchFamily="49" charset="0"/>
              <a:buChar char="o"/>
              <a:defRPr/>
            </a:pPr>
            <a:r>
              <a:rPr dirty="0">
                <a:solidFill>
                  <a:srgbClr val="20396D"/>
                </a:solidFill>
                <a:latin typeface="+mn-lt"/>
              </a:rPr>
              <a:t>Which services from the outside world are needed to do that?</a:t>
            </a:r>
          </a:p>
          <a:p>
            <a:pPr>
              <a:buClr>
                <a:srgbClr val="60CC9E"/>
              </a:buClr>
              <a:buSzPct val="85000"/>
              <a:buFont typeface="Arial" panose="020B0604020202020204" pitchFamily="34" charset="0"/>
              <a:buChar char="•"/>
              <a:defRPr/>
            </a:pPr>
            <a:endParaRPr sz="1760" dirty="0">
              <a:latin typeface="+mn-lt"/>
            </a:endParaRPr>
          </a:p>
          <a:p>
            <a:pPr marL="0" indent="0">
              <a:buClr>
                <a:srgbClr val="60CC9E"/>
              </a:buClr>
              <a:buSzPct val="85000"/>
              <a:buNone/>
              <a:defRPr/>
            </a:pPr>
            <a:r>
              <a:rPr sz="1760" dirty="0">
                <a:latin typeface="+mn-lt"/>
              </a:rPr>
              <a:t>* Based upon Zachman Framework</a:t>
            </a:r>
            <a:endParaRPr dirty="0">
              <a:latin typeface="+mn-lt"/>
            </a:endParaRP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20</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916536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9530D602-DA3F-4F88-80E3-6116E2BBCBC2}" type="slidenum">
              <a:rPr lang="en-US" altLang="en-US" sz="990">
                <a:solidFill>
                  <a:schemeClr val="bg1"/>
                </a:solidFill>
              </a:rPr>
              <a:pPr/>
              <a:t>21</a:t>
            </a:fld>
            <a:r>
              <a:rPr lang="en-US" altLang="en-US" sz="990" dirty="0">
                <a:solidFill>
                  <a:schemeClr val="bg1"/>
                </a:solidFill>
              </a:rPr>
              <a:t>  	</a:t>
            </a:r>
          </a:p>
        </p:txBody>
      </p:sp>
      <p:sp>
        <p:nvSpPr>
          <p:cNvPr id="38915" name="Title 1"/>
          <p:cNvSpPr>
            <a:spLocks noGrp="1"/>
          </p:cNvSpPr>
          <p:nvPr>
            <p:ph type="title"/>
          </p:nvPr>
        </p:nvSpPr>
        <p:spPr/>
        <p:txBody>
          <a:bodyPr>
            <a:normAutofit/>
          </a:bodyPr>
          <a:lstStyle/>
          <a:p>
            <a:pPr algn="l"/>
            <a:r>
              <a:rPr altLang="en-US" sz="3200" dirty="0">
                <a:latin typeface="+mn-lt"/>
              </a:rPr>
              <a:t>Logical </a:t>
            </a:r>
            <a:r>
              <a:rPr lang="en-US" altLang="en-US" sz="3200" dirty="0">
                <a:latin typeface="+mn-lt"/>
              </a:rPr>
              <a:t>Architecture </a:t>
            </a:r>
            <a:r>
              <a:rPr altLang="en-US" sz="3200" dirty="0">
                <a:latin typeface="+mn-lt"/>
              </a:rPr>
              <a:t>Definition</a:t>
            </a:r>
          </a:p>
        </p:txBody>
      </p:sp>
      <p:sp>
        <p:nvSpPr>
          <p:cNvPr id="38916" name="Content Placeholder 2"/>
          <p:cNvSpPr>
            <a:spLocks noGrp="1"/>
          </p:cNvSpPr>
          <p:nvPr>
            <p:ph type="body" sz="quarter" idx="13"/>
          </p:nvPr>
        </p:nvSpPr>
        <p:spPr>
          <a:xfrm>
            <a:off x="691515" y="1423685"/>
            <a:ext cx="8675370" cy="5861591"/>
          </a:xfrm>
        </p:spPr>
        <p:txBody>
          <a:bodyPr>
            <a:normAutofit lnSpcReduction="10000"/>
          </a:bodyPr>
          <a:lstStyle/>
          <a:p>
            <a:pPr marL="0" indent="0">
              <a:buClr>
                <a:srgbClr val="60CC9E"/>
              </a:buClr>
              <a:buSzPct val="85000"/>
              <a:buNone/>
            </a:pPr>
            <a:r>
              <a:rPr altLang="en-US" b="1" dirty="0">
                <a:latin typeface="+mn-lt"/>
              </a:rPr>
              <a:t>Logical Architecture </a:t>
            </a:r>
            <a:r>
              <a:rPr altLang="en-US" dirty="0">
                <a:latin typeface="+mn-lt"/>
              </a:rPr>
              <a:t>models the </a:t>
            </a:r>
            <a:r>
              <a:rPr lang="en-US" altLang="en-US" dirty="0">
                <a:latin typeface="+mn-lt"/>
              </a:rPr>
              <a:t>technology-agnostic </a:t>
            </a:r>
            <a:r>
              <a:rPr altLang="en-US" dirty="0">
                <a:latin typeface="+mn-lt"/>
              </a:rPr>
              <a:t>“systems”</a:t>
            </a:r>
            <a:r>
              <a:rPr lang="en-US" altLang="en-US" dirty="0">
                <a:latin typeface="+mn-lt"/>
              </a:rPr>
              <a:t> and representations</a:t>
            </a:r>
            <a:r>
              <a:rPr altLang="en-US" dirty="0">
                <a:latin typeface="+mn-lt"/>
              </a:rPr>
              <a:t> of the </a:t>
            </a:r>
            <a:r>
              <a:rPr lang="en-US" altLang="en-US" dirty="0">
                <a:latin typeface="+mn-lt"/>
              </a:rPr>
              <a:t>b</a:t>
            </a:r>
            <a:r>
              <a:rPr altLang="en-US" dirty="0">
                <a:latin typeface="+mn-lt"/>
              </a:rPr>
              <a:t>usiness</a:t>
            </a:r>
            <a:r>
              <a:rPr lang="en-US" altLang="en-US" dirty="0">
                <a:latin typeface="+mn-lt"/>
              </a:rPr>
              <a:t> </a:t>
            </a:r>
            <a:r>
              <a:rPr altLang="en-US" dirty="0">
                <a:latin typeface="+mn-lt"/>
              </a:rPr>
              <a:t>that </a:t>
            </a:r>
            <a:r>
              <a:rPr lang="en-US" altLang="en-US" dirty="0">
                <a:latin typeface="+mn-lt"/>
              </a:rPr>
              <a:t>are used to realize the services defined at the conceptual level. This includes business functions and actors. (e.g. white box view)</a:t>
            </a:r>
          </a:p>
          <a:p>
            <a:pPr marL="0" indent="0">
              <a:buClr>
                <a:srgbClr val="60CC9E"/>
              </a:buClr>
              <a:buSzPct val="85000"/>
              <a:buNone/>
            </a:pPr>
            <a:r>
              <a:rPr altLang="en-US" b="1" u="sng" dirty="0">
                <a:latin typeface="+mn-lt"/>
              </a:rPr>
              <a:t>How </a:t>
            </a:r>
            <a:r>
              <a:rPr lang="en-US" altLang="en-US" b="1" u="sng" dirty="0">
                <a:latin typeface="+mn-lt"/>
              </a:rPr>
              <a:t>are the business functions and actors </a:t>
            </a:r>
            <a:r>
              <a:rPr altLang="en-US" b="1" u="sng" dirty="0">
                <a:latin typeface="+mn-lt"/>
              </a:rPr>
              <a:t>ideally</a:t>
            </a:r>
            <a:r>
              <a:rPr lang="en-US" altLang="en-US" b="1" u="sng" dirty="0">
                <a:latin typeface="+mn-lt"/>
              </a:rPr>
              <a:t> </a:t>
            </a:r>
            <a:r>
              <a:rPr altLang="en-US" b="1" u="sng" dirty="0">
                <a:latin typeface="+mn-lt"/>
              </a:rPr>
              <a:t>structured?</a:t>
            </a:r>
          </a:p>
          <a:p>
            <a:pPr>
              <a:buClr>
                <a:srgbClr val="60CC9E"/>
              </a:buClr>
              <a:buSzPct val="85000"/>
            </a:pPr>
            <a:r>
              <a:rPr altLang="en-US" b="1" dirty="0">
                <a:latin typeface="+mn-lt"/>
              </a:rPr>
              <a:t>HOW</a:t>
            </a:r>
            <a:r>
              <a:rPr altLang="en-US" dirty="0">
                <a:latin typeface="+mn-lt"/>
              </a:rPr>
              <a:t> are basic elements related, according to the specific objectives and constraints of the architecture? (Logical Structure)</a:t>
            </a:r>
          </a:p>
          <a:p>
            <a:pPr>
              <a:buClr>
                <a:srgbClr val="60CC9E"/>
              </a:buClr>
              <a:buSzPct val="85000"/>
            </a:pPr>
            <a:r>
              <a:rPr lang="en-US" altLang="en-US" dirty="0">
                <a:latin typeface="+mn-lt"/>
              </a:rPr>
              <a:t>What a</a:t>
            </a:r>
            <a:r>
              <a:rPr altLang="en-US" dirty="0">
                <a:latin typeface="+mn-lt"/>
              </a:rPr>
              <a:t>re the building blocks needed to run the business as defined in the Conceptual Architecture?</a:t>
            </a:r>
          </a:p>
          <a:p>
            <a:pPr>
              <a:buClr>
                <a:srgbClr val="60CC9E"/>
              </a:buClr>
              <a:buSzPct val="85000"/>
            </a:pPr>
            <a:r>
              <a:rPr altLang="en-US" dirty="0">
                <a:latin typeface="+mn-lt"/>
              </a:rPr>
              <a:t>Building blocks are technology independent services</a:t>
            </a:r>
            <a:endParaRPr altLang="en-US" strike="sngStrike" dirty="0">
              <a:solidFill>
                <a:srgbClr val="FF0000"/>
              </a:solidFill>
              <a:latin typeface="+mn-lt"/>
            </a:endParaRPr>
          </a:p>
          <a:p>
            <a:pPr>
              <a:buClr>
                <a:srgbClr val="60CC9E"/>
              </a:buClr>
              <a:buSzPct val="85000"/>
            </a:pPr>
            <a:r>
              <a:rPr altLang="en-US" u="sng" dirty="0">
                <a:latin typeface="+mn-lt"/>
              </a:rPr>
              <a:t>This is more about the interfaces than the technologies</a:t>
            </a:r>
          </a:p>
          <a:p>
            <a:pPr marL="0" indent="0">
              <a:buClr>
                <a:srgbClr val="60CC9E"/>
              </a:buClr>
              <a:buSzPct val="85000"/>
              <a:buNone/>
            </a:pPr>
            <a:endParaRPr altLang="en-US" sz="1760" dirty="0">
              <a:latin typeface="+mn-lt"/>
            </a:endParaRPr>
          </a:p>
          <a:p>
            <a:pPr marL="0" indent="0">
              <a:buClr>
                <a:srgbClr val="60CC9E"/>
              </a:buClr>
              <a:buSzPct val="85000"/>
              <a:buNone/>
            </a:pPr>
            <a:endParaRPr altLang="en-US" sz="1760" dirty="0">
              <a:latin typeface="+mn-lt"/>
            </a:endParaRPr>
          </a:p>
        </p:txBody>
      </p:sp>
      <p:sp>
        <p:nvSpPr>
          <p:cNvPr id="2" name="Footer Placeholder 1"/>
          <p:cNvSpPr>
            <a:spLocks noGrp="1"/>
          </p:cNvSpPr>
          <p:nvPr>
            <p:ph type="ftr" sz="quarter" idx="11"/>
          </p:nvPr>
        </p:nvSpPr>
        <p:spPr/>
        <p:txBody>
          <a:bodyPr/>
          <a:lstStyle/>
          <a:p>
            <a:r>
              <a:rPr lang="en-US" dirty="0" err="1"/>
              <a:t>www.sepapower.org</a:t>
            </a:r>
            <a:endParaRPr lang="en-US" dirty="0"/>
          </a:p>
        </p:txBody>
      </p:sp>
      <p:sp>
        <p:nvSpPr>
          <p:cNvPr id="8"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21</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465065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E14E6B10-EA6A-4AED-B5B4-005D406364B5}" type="slidenum">
              <a:rPr lang="en-US" altLang="en-US" sz="990">
                <a:solidFill>
                  <a:schemeClr val="bg1"/>
                </a:solidFill>
              </a:rPr>
              <a:pPr/>
              <a:t>22</a:t>
            </a:fld>
            <a:r>
              <a:rPr lang="en-US" altLang="en-US" sz="990" dirty="0">
                <a:solidFill>
                  <a:schemeClr val="bg1"/>
                </a:solidFill>
              </a:rPr>
              <a:t>  	</a:t>
            </a:r>
          </a:p>
        </p:txBody>
      </p:sp>
      <p:sp>
        <p:nvSpPr>
          <p:cNvPr id="39939" name="Title 1"/>
          <p:cNvSpPr>
            <a:spLocks noGrp="1"/>
          </p:cNvSpPr>
          <p:nvPr>
            <p:ph type="title"/>
          </p:nvPr>
        </p:nvSpPr>
        <p:spPr/>
        <p:txBody>
          <a:bodyPr>
            <a:normAutofit/>
          </a:bodyPr>
          <a:lstStyle/>
          <a:p>
            <a:pPr algn="l"/>
            <a:r>
              <a:rPr altLang="en-US" sz="3200" dirty="0">
                <a:latin typeface="+mn-lt"/>
              </a:rPr>
              <a:t>Physical </a:t>
            </a:r>
            <a:r>
              <a:rPr lang="en-US" altLang="en-US" sz="3200" dirty="0">
                <a:latin typeface="+mn-lt"/>
              </a:rPr>
              <a:t>Architecture </a:t>
            </a:r>
            <a:r>
              <a:rPr altLang="en-US" sz="3200" dirty="0">
                <a:latin typeface="+mn-lt"/>
              </a:rPr>
              <a:t>Definition</a:t>
            </a:r>
          </a:p>
        </p:txBody>
      </p:sp>
      <p:sp>
        <p:nvSpPr>
          <p:cNvPr id="8" name="Content Placeholder 2"/>
          <p:cNvSpPr>
            <a:spLocks noGrp="1"/>
          </p:cNvSpPr>
          <p:nvPr>
            <p:ph type="body" sz="quarter" idx="13"/>
          </p:nvPr>
        </p:nvSpPr>
        <p:spPr>
          <a:xfrm>
            <a:off x="691515" y="1319514"/>
            <a:ext cx="8675370" cy="5884352"/>
          </a:xfrm>
        </p:spPr>
        <p:txBody>
          <a:bodyPr>
            <a:normAutofit fontScale="77500" lnSpcReduction="20000"/>
          </a:bodyPr>
          <a:lstStyle/>
          <a:p>
            <a:pPr marL="0" indent="0">
              <a:buClr>
                <a:srgbClr val="60CC9E"/>
              </a:buClr>
              <a:buSzPct val="85000"/>
              <a:buNone/>
              <a:defRPr/>
            </a:pPr>
            <a:r>
              <a:rPr sz="3100" b="1" dirty="0">
                <a:latin typeface="+mn-lt"/>
              </a:rPr>
              <a:t>Physical Architecture </a:t>
            </a:r>
            <a:r>
              <a:rPr lang="en-US" sz="3100" dirty="0">
                <a:latin typeface="+mn-lt"/>
              </a:rPr>
              <a:t>further constrains the Logical architecture. This is the </a:t>
            </a:r>
            <a:r>
              <a:rPr sz="3100" dirty="0">
                <a:latin typeface="+mn-lt"/>
              </a:rPr>
              <a:t>abstraction level where application and system </a:t>
            </a:r>
            <a:r>
              <a:rPr lang="en-US" sz="3100" dirty="0">
                <a:latin typeface="+mn-lt"/>
              </a:rPr>
              <a:t>architecture/design/</a:t>
            </a:r>
            <a:r>
              <a:rPr sz="3100" dirty="0">
                <a:latin typeface="+mn-lt"/>
              </a:rPr>
              <a:t>technology choices are made that address and may constrain the business, application</a:t>
            </a:r>
            <a:r>
              <a:rPr lang="en-US" sz="3100" dirty="0">
                <a:latin typeface="+mn-lt"/>
              </a:rPr>
              <a:t>, and</a:t>
            </a:r>
            <a:r>
              <a:rPr sz="3100" dirty="0">
                <a:latin typeface="+mn-lt"/>
              </a:rPr>
              <a:t> data</a:t>
            </a:r>
            <a:r>
              <a:rPr lang="en-US" sz="3100" dirty="0">
                <a:latin typeface="+mn-lt"/>
              </a:rPr>
              <a:t> model.</a:t>
            </a:r>
            <a:r>
              <a:rPr sz="3100" dirty="0">
                <a:latin typeface="+mn-lt"/>
              </a:rPr>
              <a:t> </a:t>
            </a:r>
            <a:r>
              <a:rPr lang="en-US" sz="3100" u="sng" dirty="0">
                <a:latin typeface="+mn-lt"/>
              </a:rPr>
              <a:t>T</a:t>
            </a:r>
            <a:r>
              <a:rPr sz="3100" u="sng" dirty="0">
                <a:latin typeface="+mn-lt"/>
              </a:rPr>
              <a:t>his level represents </a:t>
            </a:r>
            <a:r>
              <a:rPr lang="en-US" sz="3100" u="sng" dirty="0">
                <a:latin typeface="+mn-lt"/>
              </a:rPr>
              <a:t>HOW</a:t>
            </a:r>
            <a:r>
              <a:rPr sz="3100" u="sng" dirty="0">
                <a:latin typeface="+mn-lt"/>
              </a:rPr>
              <a:t> the Architecture </a:t>
            </a:r>
            <a:r>
              <a:rPr lang="en-US" sz="3100" u="sng" dirty="0">
                <a:latin typeface="+mn-lt"/>
              </a:rPr>
              <a:t>i</a:t>
            </a:r>
            <a:r>
              <a:rPr sz="3100" u="sng" dirty="0">
                <a:latin typeface="+mn-lt"/>
              </a:rPr>
              <a:t>deally is being designed</a:t>
            </a:r>
            <a:r>
              <a:rPr lang="en-US" sz="3100" u="sng" dirty="0">
                <a:latin typeface="+mn-lt"/>
              </a:rPr>
              <a:t>,</a:t>
            </a:r>
            <a:r>
              <a:rPr sz="3100" u="sng" dirty="0">
                <a:latin typeface="+mn-lt"/>
              </a:rPr>
              <a:t> excluding further </a:t>
            </a:r>
            <a:r>
              <a:rPr lang="en-US" sz="3100" u="sng" dirty="0">
                <a:latin typeface="+mn-lt"/>
              </a:rPr>
              <a:t>I</a:t>
            </a:r>
            <a:r>
              <a:rPr sz="3100" u="sng" dirty="0">
                <a:latin typeface="+mn-lt"/>
              </a:rPr>
              <a:t>mplementation level restrictions</a:t>
            </a:r>
            <a:r>
              <a:rPr lang="en-US" sz="3100" u="sng" dirty="0">
                <a:latin typeface="+mn-lt"/>
              </a:rPr>
              <a:t>.</a:t>
            </a:r>
            <a:endParaRPr sz="3100" b="1" u="sng" strike="sngStrike" dirty="0">
              <a:latin typeface="+mn-lt"/>
            </a:endParaRPr>
          </a:p>
          <a:p>
            <a:pPr marL="0" indent="0">
              <a:buClr>
                <a:srgbClr val="60CC9E"/>
              </a:buClr>
              <a:buSzPct val="85000"/>
              <a:buNone/>
              <a:defRPr/>
            </a:pPr>
            <a:endParaRPr lang="en-US" sz="2640" b="1" u="sng" dirty="0">
              <a:latin typeface="+mn-lt"/>
            </a:endParaRPr>
          </a:p>
          <a:p>
            <a:pPr marL="0" indent="0">
              <a:buClr>
                <a:srgbClr val="60CC9E"/>
              </a:buClr>
              <a:buSzPct val="85000"/>
              <a:buNone/>
              <a:defRPr/>
            </a:pPr>
            <a:r>
              <a:rPr lang="en-US" sz="3100" b="1" u="sng" dirty="0">
                <a:latin typeface="+mn-lt"/>
              </a:rPr>
              <a:t>Addresses what actors, </a:t>
            </a:r>
            <a:r>
              <a:rPr sz="3100" b="1" u="sng" dirty="0">
                <a:latin typeface="+mn-lt"/>
              </a:rPr>
              <a:t>software and processes are necessary</a:t>
            </a:r>
            <a:endParaRPr sz="3100" b="1" strike="sngStrike" dirty="0">
              <a:latin typeface="+mn-lt"/>
            </a:endParaRPr>
          </a:p>
          <a:p>
            <a:pPr>
              <a:buClr>
                <a:srgbClr val="60CC9E"/>
              </a:buClr>
              <a:buSzPct val="85000"/>
              <a:buFont typeface="Arial" panose="020B0604020202020204" pitchFamily="34" charset="0"/>
              <a:buChar char="•"/>
              <a:defRPr/>
            </a:pPr>
            <a:r>
              <a:rPr lang="en-US" sz="2530" b="1" dirty="0">
                <a:latin typeface="+mn-lt"/>
              </a:rPr>
              <a:t>HOW</a:t>
            </a:r>
            <a:r>
              <a:rPr sz="2530" dirty="0">
                <a:latin typeface="+mn-lt"/>
              </a:rPr>
              <a:t> elements of structure will be realized, according to architect</a:t>
            </a:r>
            <a:r>
              <a:rPr lang="en-US" sz="2530" dirty="0">
                <a:latin typeface="+mn-lt"/>
              </a:rPr>
              <a:t>ure</a:t>
            </a:r>
            <a:r>
              <a:rPr sz="2530" dirty="0">
                <a:latin typeface="+mn-lt"/>
              </a:rPr>
              <a:t> and design strategies and implications, and with </a:t>
            </a:r>
            <a:r>
              <a:rPr sz="2530" b="1" dirty="0">
                <a:latin typeface="+mn-lt"/>
              </a:rPr>
              <a:t>WHAT</a:t>
            </a:r>
            <a:r>
              <a:rPr sz="2530" dirty="0">
                <a:latin typeface="+mn-lt"/>
              </a:rPr>
              <a:t> </a:t>
            </a:r>
            <a:r>
              <a:rPr lang="en-US" sz="2530" dirty="0">
                <a:latin typeface="+mn-lt"/>
              </a:rPr>
              <a:t>will </a:t>
            </a:r>
            <a:r>
              <a:rPr sz="2530" dirty="0">
                <a:latin typeface="+mn-lt"/>
              </a:rPr>
              <a:t>this be achieved?</a:t>
            </a:r>
          </a:p>
          <a:p>
            <a:pPr>
              <a:buClr>
                <a:srgbClr val="60CC9E"/>
              </a:buClr>
              <a:buSzPct val="85000"/>
              <a:buFont typeface="Arial" panose="020B0604020202020204" pitchFamily="34" charset="0"/>
              <a:buChar char="•"/>
              <a:defRPr/>
            </a:pPr>
            <a:r>
              <a:rPr sz="2530" dirty="0">
                <a:latin typeface="+mn-lt"/>
              </a:rPr>
              <a:t>Describes </a:t>
            </a:r>
            <a:r>
              <a:rPr lang="en-US" sz="2530" dirty="0">
                <a:latin typeface="+mn-lt"/>
              </a:rPr>
              <a:t>physical </a:t>
            </a:r>
            <a:r>
              <a:rPr sz="2530" dirty="0">
                <a:latin typeface="+mn-lt"/>
              </a:rPr>
              <a:t>implementation components. This set of components is a representation of components </a:t>
            </a:r>
            <a:r>
              <a:rPr lang="en-US" sz="2530" dirty="0">
                <a:latin typeface="+mn-lt"/>
              </a:rPr>
              <a:t>or </a:t>
            </a:r>
            <a:r>
              <a:rPr sz="2530" dirty="0">
                <a:latin typeface="+mn-lt"/>
              </a:rPr>
              <a:t>building blocks an architect will use</a:t>
            </a:r>
            <a:r>
              <a:rPr lang="en-US" sz="2530" dirty="0">
                <a:latin typeface="+mn-lt"/>
              </a:rPr>
              <a:t>:</a:t>
            </a:r>
            <a:endParaRPr sz="2530" dirty="0">
              <a:latin typeface="+mn-lt"/>
            </a:endParaRPr>
          </a:p>
          <a:p>
            <a:pPr lvl="1">
              <a:buClr>
                <a:srgbClr val="60CC9E"/>
              </a:buClr>
              <a:buSzPct val="85000"/>
              <a:buFont typeface="Courier New" panose="02070309020205020404" pitchFamily="49" charset="0"/>
              <a:buChar char="o"/>
              <a:defRPr/>
            </a:pPr>
            <a:r>
              <a:rPr sz="2130" dirty="0">
                <a:latin typeface="+mn-lt"/>
              </a:rPr>
              <a:t>A person</a:t>
            </a:r>
          </a:p>
          <a:p>
            <a:pPr lvl="1">
              <a:buClr>
                <a:srgbClr val="60CC9E"/>
              </a:buClr>
              <a:buSzPct val="85000"/>
              <a:buFont typeface="Courier New" panose="02070309020205020404" pitchFamily="49" charset="0"/>
              <a:buChar char="o"/>
              <a:defRPr/>
            </a:pPr>
            <a:r>
              <a:rPr sz="2130" dirty="0">
                <a:latin typeface="+mn-lt"/>
              </a:rPr>
              <a:t>A process</a:t>
            </a:r>
          </a:p>
          <a:p>
            <a:pPr lvl="1">
              <a:buClr>
                <a:srgbClr val="60CC9E"/>
              </a:buClr>
              <a:buSzPct val="85000"/>
              <a:buFont typeface="Courier New" panose="02070309020205020404" pitchFamily="49" charset="0"/>
              <a:buChar char="o"/>
              <a:defRPr/>
            </a:pPr>
            <a:r>
              <a:rPr sz="2130" dirty="0">
                <a:latin typeface="+mn-lt"/>
              </a:rPr>
              <a:t>A piece of software</a:t>
            </a:r>
          </a:p>
          <a:p>
            <a:pPr lvl="1">
              <a:buClr>
                <a:srgbClr val="60CC9E"/>
              </a:buClr>
              <a:buSzPct val="85000"/>
              <a:buFont typeface="Courier New" panose="02070309020205020404" pitchFamily="49" charset="0"/>
              <a:buChar char="o"/>
              <a:defRPr/>
            </a:pPr>
            <a:r>
              <a:rPr sz="2130" dirty="0">
                <a:latin typeface="+mn-lt"/>
              </a:rPr>
              <a:t>A piece of infrastructure</a:t>
            </a:r>
          </a:p>
          <a:p>
            <a:pPr>
              <a:buClr>
                <a:srgbClr val="60CC9E"/>
              </a:buClr>
              <a:buSzPct val="85000"/>
              <a:buFont typeface="Arial" panose="020B0604020202020204" pitchFamily="34" charset="0"/>
              <a:buChar char="•"/>
              <a:defRPr/>
            </a:pPr>
            <a:r>
              <a:rPr sz="2530" dirty="0">
                <a:latin typeface="+mn-lt"/>
              </a:rPr>
              <a:t>Provides </a:t>
            </a:r>
            <a:r>
              <a:rPr lang="en-US" sz="2530" dirty="0">
                <a:latin typeface="+mn-lt"/>
              </a:rPr>
              <a:t>technical </a:t>
            </a:r>
            <a:r>
              <a:rPr sz="2530" dirty="0">
                <a:latin typeface="+mn-lt"/>
              </a:rPr>
              <a:t>implementation specifications; the details needed for white box development process</a:t>
            </a:r>
            <a:r>
              <a:rPr lang="en-US" sz="2530" dirty="0">
                <a:latin typeface="+mn-lt"/>
              </a:rPr>
              <a:t>es</a:t>
            </a:r>
            <a:r>
              <a:rPr sz="2530" dirty="0">
                <a:latin typeface="+mn-lt"/>
              </a:rPr>
              <a:t> (eg: ITIL, Rational Unified Process, </a:t>
            </a:r>
            <a:r>
              <a:rPr lang="en-US" sz="2530" dirty="0">
                <a:latin typeface="+mn-lt"/>
              </a:rPr>
              <a:t>Software Development Life Cycle, Agile), vendor solutions, and manual processes (TOGAF </a:t>
            </a:r>
            <a:r>
              <a:rPr sz="2530" dirty="0">
                <a:latin typeface="+mn-lt"/>
              </a:rPr>
              <a:t>Phase E)</a:t>
            </a:r>
            <a:r>
              <a:rPr lang="en-US" sz="2530" dirty="0">
                <a:latin typeface="+mn-lt"/>
              </a:rPr>
              <a:t>.</a:t>
            </a:r>
            <a:endParaRPr sz="2530" dirty="0">
              <a:latin typeface="+mn-lt"/>
            </a:endParaRPr>
          </a:p>
          <a:p>
            <a:pPr>
              <a:buClr>
                <a:srgbClr val="60CC9E"/>
              </a:buClr>
              <a:buSzPct val="85000"/>
              <a:buFont typeface="Arial" panose="020B0604020202020204" pitchFamily="34" charset="0"/>
              <a:buChar char="•"/>
              <a:defRPr/>
            </a:pPr>
            <a:endParaRPr sz="1760" dirty="0">
              <a:latin typeface="+mn-lt"/>
            </a:endParaRPr>
          </a:p>
          <a:p>
            <a:pPr marL="0" indent="0">
              <a:buClr>
                <a:srgbClr val="60CC9E"/>
              </a:buClr>
              <a:buSzPct val="85000"/>
              <a:buNone/>
              <a:defRPr/>
            </a:pPr>
            <a:endParaRPr sz="1760" dirty="0">
              <a:latin typeface="+mn-lt"/>
            </a:endParaRPr>
          </a:p>
        </p:txBody>
      </p:sp>
      <p:sp>
        <p:nvSpPr>
          <p:cNvPr id="2" name="Footer Placeholder 1"/>
          <p:cNvSpPr>
            <a:spLocks noGrp="1"/>
          </p:cNvSpPr>
          <p:nvPr>
            <p:ph type="ftr" sz="quarter" idx="11"/>
          </p:nvPr>
        </p:nvSpPr>
        <p:spPr/>
        <p:txBody>
          <a:bodyPr/>
          <a:lstStyle/>
          <a:p>
            <a:r>
              <a:rPr lang="en-US">
                <a:latin typeface="+mn-lt"/>
              </a:rPr>
              <a:t>www.sepapower.org</a:t>
            </a:r>
            <a:endParaRPr lang="en-US" dirty="0">
              <a:latin typeface="+mn-lt"/>
            </a:endParaRPr>
          </a:p>
        </p:txBody>
      </p:sp>
      <p:sp>
        <p:nvSpPr>
          <p:cNvPr id="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22</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128843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68243EF5-C5DD-454F-AF4B-81AA26FB7DDE}" type="slidenum">
              <a:rPr lang="en-US" altLang="en-US" sz="990">
                <a:solidFill>
                  <a:schemeClr val="bg1"/>
                </a:solidFill>
              </a:rPr>
              <a:pPr/>
              <a:t>23</a:t>
            </a:fld>
            <a:r>
              <a:rPr lang="en-US" altLang="en-US" sz="990" dirty="0">
                <a:solidFill>
                  <a:schemeClr val="bg1"/>
                </a:solidFill>
              </a:rPr>
              <a:t>  	</a:t>
            </a:r>
          </a:p>
        </p:txBody>
      </p:sp>
      <p:sp>
        <p:nvSpPr>
          <p:cNvPr id="40963" name="Title 1"/>
          <p:cNvSpPr>
            <a:spLocks noGrp="1"/>
          </p:cNvSpPr>
          <p:nvPr>
            <p:ph type="title"/>
          </p:nvPr>
        </p:nvSpPr>
        <p:spPr/>
        <p:txBody>
          <a:bodyPr>
            <a:normAutofit/>
          </a:bodyPr>
          <a:lstStyle/>
          <a:p>
            <a:pPr algn="l"/>
            <a:r>
              <a:rPr altLang="en-US" sz="3600" dirty="0">
                <a:latin typeface="+mn-lt"/>
              </a:rPr>
              <a:t>Categorizing the Data</a:t>
            </a:r>
          </a:p>
        </p:txBody>
      </p:sp>
      <p:sp>
        <p:nvSpPr>
          <p:cNvPr id="8" name="Content Placeholder 2"/>
          <p:cNvSpPr>
            <a:spLocks noGrp="1"/>
          </p:cNvSpPr>
          <p:nvPr>
            <p:ph type="body" sz="quarter" idx="13"/>
          </p:nvPr>
        </p:nvSpPr>
        <p:spPr>
          <a:xfrm>
            <a:off x="772795" y="1569380"/>
            <a:ext cx="8675370" cy="4943286"/>
          </a:xfrm>
        </p:spPr>
        <p:txBody>
          <a:bodyPr>
            <a:normAutofit/>
          </a:bodyPr>
          <a:lstStyle/>
          <a:p>
            <a:pPr marL="0" indent="0">
              <a:buClr>
                <a:srgbClr val="60CC9E"/>
              </a:buClr>
              <a:buSzPct val="85000"/>
              <a:buNone/>
              <a:defRPr/>
            </a:pPr>
            <a:r>
              <a:rPr lang="en-US" sz="3080" dirty="0">
                <a:latin typeface="+mn-lt"/>
              </a:rPr>
              <a:t>SGAC</a:t>
            </a:r>
            <a:r>
              <a:rPr sz="3080" dirty="0">
                <a:latin typeface="+mn-lt"/>
              </a:rPr>
              <a:t> modelers</a:t>
            </a:r>
            <a:r>
              <a:rPr lang="en-US" sz="3080" dirty="0">
                <a:latin typeface="+mn-lt"/>
              </a:rPr>
              <a:t> </a:t>
            </a:r>
            <a:r>
              <a:rPr sz="3080" dirty="0">
                <a:latin typeface="+mn-lt"/>
              </a:rPr>
              <a:t>categorized the data in two ways:</a:t>
            </a:r>
          </a:p>
          <a:p>
            <a:pPr lvl="1">
              <a:buClr>
                <a:srgbClr val="60CC9E"/>
              </a:buClr>
              <a:buSzPct val="85000"/>
              <a:buFont typeface="Arial" panose="020B0604020202020204" pitchFamily="34" charset="0"/>
              <a:buChar char="•"/>
              <a:defRPr/>
            </a:pPr>
            <a:r>
              <a:rPr sz="3080" dirty="0">
                <a:latin typeface="+mn-lt"/>
              </a:rPr>
              <a:t>Type of Element</a:t>
            </a:r>
          </a:p>
          <a:p>
            <a:pPr lvl="2">
              <a:buClr>
                <a:srgbClr val="60CC9E"/>
              </a:buClr>
              <a:buSzPct val="85000"/>
              <a:buFont typeface="Courier New" panose="02070309020205020404" pitchFamily="49" charset="0"/>
              <a:buChar char="o"/>
              <a:defRPr/>
            </a:pPr>
            <a:r>
              <a:rPr sz="2640" dirty="0">
                <a:latin typeface="+mn-lt"/>
              </a:rPr>
              <a:t>Actor</a:t>
            </a:r>
          </a:p>
          <a:p>
            <a:pPr lvl="2">
              <a:buClr>
                <a:srgbClr val="60CC9E"/>
              </a:buClr>
              <a:buSzPct val="85000"/>
              <a:buFont typeface="Courier New" panose="02070309020205020404" pitchFamily="49" charset="0"/>
              <a:buChar char="o"/>
              <a:defRPr/>
            </a:pPr>
            <a:r>
              <a:rPr sz="2640" dirty="0">
                <a:latin typeface="+mn-lt"/>
              </a:rPr>
              <a:t>Service</a:t>
            </a:r>
          </a:p>
          <a:p>
            <a:pPr lvl="2">
              <a:buClr>
                <a:srgbClr val="60CC9E"/>
              </a:buClr>
              <a:buSzPct val="85000"/>
              <a:buFont typeface="Courier New" panose="02070309020205020404" pitchFamily="49" charset="0"/>
              <a:buChar char="o"/>
              <a:defRPr/>
            </a:pPr>
            <a:r>
              <a:rPr sz="2640" dirty="0">
                <a:latin typeface="+mn-lt"/>
              </a:rPr>
              <a:t>ServiceComposition</a:t>
            </a:r>
          </a:p>
          <a:p>
            <a:pPr lvl="1">
              <a:buClr>
                <a:srgbClr val="60CC9E"/>
              </a:buClr>
              <a:buSzPct val="85000"/>
              <a:buFont typeface="Arial" panose="020B0604020202020204" pitchFamily="34" charset="0"/>
              <a:buChar char="•"/>
              <a:defRPr/>
            </a:pPr>
            <a:r>
              <a:rPr sz="3080" dirty="0">
                <a:latin typeface="+mn-lt"/>
              </a:rPr>
              <a:t>Architecture Abstraction Levels</a:t>
            </a:r>
          </a:p>
          <a:p>
            <a:pPr lvl="2">
              <a:buClr>
                <a:srgbClr val="60CC9E"/>
              </a:buClr>
              <a:buSzPct val="85000"/>
              <a:buFont typeface="Courier New" panose="02070309020205020404" pitchFamily="49" charset="0"/>
              <a:buChar char="o"/>
              <a:defRPr/>
            </a:pPr>
            <a:r>
              <a:rPr sz="2640" dirty="0">
                <a:latin typeface="+mn-lt"/>
              </a:rPr>
              <a:t>Conceptual</a:t>
            </a:r>
          </a:p>
          <a:p>
            <a:pPr lvl="2">
              <a:buClr>
                <a:srgbClr val="60CC9E"/>
              </a:buClr>
              <a:buSzPct val="85000"/>
              <a:buFont typeface="Courier New" panose="02070309020205020404" pitchFamily="49" charset="0"/>
              <a:buChar char="o"/>
              <a:defRPr/>
            </a:pPr>
            <a:r>
              <a:rPr sz="2640" dirty="0">
                <a:latin typeface="+mn-lt"/>
              </a:rPr>
              <a:t>Logical</a:t>
            </a:r>
          </a:p>
          <a:p>
            <a:pPr lvl="2">
              <a:buClr>
                <a:srgbClr val="60CC9E"/>
              </a:buClr>
              <a:buSzPct val="85000"/>
              <a:buFont typeface="Courier New" panose="02070309020205020404" pitchFamily="49" charset="0"/>
              <a:buChar char="o"/>
              <a:defRPr/>
            </a:pPr>
            <a:r>
              <a:rPr sz="2640" dirty="0">
                <a:latin typeface="+mn-lt"/>
              </a:rPr>
              <a:t>Physical</a:t>
            </a:r>
          </a:p>
          <a:p>
            <a:pPr marL="738188" indent="-280988">
              <a:buClr>
                <a:srgbClr val="60CC9E"/>
              </a:buClr>
              <a:buSzPct val="85000"/>
              <a:buNone/>
              <a:defRPr/>
            </a:pPr>
            <a:r>
              <a:rPr sz="3080" dirty="0">
                <a:latin typeface="+mn-lt"/>
              </a:rPr>
              <a:t>Using the Decision Tree on the following slides</a:t>
            </a:r>
          </a:p>
          <a:p>
            <a:pPr marL="0" indent="0">
              <a:buClr>
                <a:srgbClr val="60CC9E"/>
              </a:buClr>
              <a:buSzPct val="85000"/>
              <a:buNone/>
              <a:defRPr/>
            </a:pPr>
            <a:endParaRPr sz="3080" dirty="0">
              <a:latin typeface="+mn-lt"/>
            </a:endParaRPr>
          </a:p>
        </p:txBody>
      </p:sp>
      <p:sp>
        <p:nvSpPr>
          <p:cNvPr id="3" name="Footer Placeholder 2"/>
          <p:cNvSpPr>
            <a:spLocks noGrp="1"/>
          </p:cNvSpPr>
          <p:nvPr>
            <p:ph type="ftr" sz="quarter" idx="11"/>
          </p:nvPr>
        </p:nvSpPr>
        <p:spPr/>
        <p:txBody>
          <a:bodyPr/>
          <a:lstStyle/>
          <a:p>
            <a:r>
              <a:rPr lang="en-US" dirty="0"/>
              <a:t>www.sepapower.org</a:t>
            </a:r>
          </a:p>
        </p:txBody>
      </p:sp>
      <p:sp>
        <p:nvSpPr>
          <p:cNvPr id="10"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23</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522338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02AEAA5E-C98C-4DCD-8C20-BE8FDEC3F8D5}" type="slidenum">
              <a:rPr lang="en-US" altLang="en-US" sz="990">
                <a:solidFill>
                  <a:schemeClr val="bg1"/>
                </a:solidFill>
              </a:rPr>
              <a:pPr/>
              <a:t>24</a:t>
            </a:fld>
            <a:r>
              <a:rPr lang="en-US" altLang="en-US" sz="990" dirty="0">
                <a:solidFill>
                  <a:schemeClr val="bg1"/>
                </a:solidFill>
              </a:rPr>
              <a:t>  	</a:t>
            </a:r>
          </a:p>
        </p:txBody>
      </p:sp>
      <p:sp>
        <p:nvSpPr>
          <p:cNvPr id="43011" name="Title 1"/>
          <p:cNvSpPr>
            <a:spLocks noGrp="1"/>
          </p:cNvSpPr>
          <p:nvPr>
            <p:ph type="title"/>
          </p:nvPr>
        </p:nvSpPr>
        <p:spPr>
          <a:xfrm>
            <a:off x="691515" y="58956"/>
            <a:ext cx="6408184" cy="1284231"/>
          </a:xfrm>
        </p:spPr>
        <p:txBody>
          <a:bodyPr>
            <a:normAutofit/>
          </a:bodyPr>
          <a:lstStyle/>
          <a:p>
            <a:pPr algn="l"/>
            <a:r>
              <a:rPr altLang="en-US" sz="2640" dirty="0">
                <a:latin typeface="+mn-lt"/>
              </a:rPr>
              <a:t>Decision Tree: Actor, Service,</a:t>
            </a:r>
            <a:r>
              <a:rPr lang="en-US" altLang="en-US" sz="2640" dirty="0">
                <a:latin typeface="+mn-lt"/>
              </a:rPr>
              <a:t> </a:t>
            </a:r>
            <a:r>
              <a:rPr altLang="en-US" sz="2640" dirty="0">
                <a:latin typeface="+mn-lt"/>
              </a:rPr>
              <a:t> ServiceComposition, ServiceContract</a:t>
            </a:r>
          </a:p>
        </p:txBody>
      </p:sp>
      <p:pic>
        <p:nvPicPr>
          <p:cNvPr id="430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05" y="835102"/>
            <a:ext cx="6523468" cy="674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t>www.sepapower.org</a:t>
            </a:r>
            <a:endParaRPr lang="en-US" dirty="0"/>
          </a:p>
        </p:txBody>
      </p:sp>
      <p:sp>
        <p:nvSpPr>
          <p:cNvPr id="11"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24</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45145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FAF79B19-6BDD-4B2A-8355-2EDA2CECBA00}" type="slidenum">
              <a:rPr lang="en-US" altLang="en-US" sz="990">
                <a:solidFill>
                  <a:schemeClr val="bg1"/>
                </a:solidFill>
              </a:rPr>
              <a:pPr/>
              <a:t>25</a:t>
            </a:fld>
            <a:r>
              <a:rPr lang="en-US" altLang="en-US" sz="990" dirty="0">
                <a:solidFill>
                  <a:schemeClr val="bg1"/>
                </a:solidFill>
              </a:rPr>
              <a:t>  	</a:t>
            </a:r>
          </a:p>
        </p:txBody>
      </p:sp>
      <p:sp>
        <p:nvSpPr>
          <p:cNvPr id="44035" name="Title 1"/>
          <p:cNvSpPr>
            <a:spLocks noGrp="1"/>
          </p:cNvSpPr>
          <p:nvPr>
            <p:ph type="title"/>
          </p:nvPr>
        </p:nvSpPr>
        <p:spPr>
          <a:xfrm>
            <a:off x="548081" y="251936"/>
            <a:ext cx="6408184" cy="1284231"/>
          </a:xfrm>
        </p:spPr>
        <p:txBody>
          <a:bodyPr>
            <a:normAutofit/>
          </a:bodyPr>
          <a:lstStyle/>
          <a:p>
            <a:pPr algn="l"/>
            <a:r>
              <a:rPr altLang="en-US" sz="2640" dirty="0">
                <a:latin typeface="+mn-lt"/>
              </a:rPr>
              <a:t>Decision Tree: Conceptual, Logical, Physical, Implementation</a:t>
            </a: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25</a:t>
            </a:fld>
            <a:r>
              <a:rPr lang="en-US" altLang="en-US" sz="990" dirty="0"/>
              <a:t>  </a:t>
            </a:r>
            <a:r>
              <a:rPr lang="en-US" altLang="en-US" sz="990" dirty="0">
                <a:solidFill>
                  <a:schemeClr val="bg1"/>
                </a:solidFill>
              </a:rPr>
              <a:t>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776" y="621322"/>
            <a:ext cx="6167987" cy="716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9909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F6DC1DE6-B858-47CB-BD07-21C588F32A67}" type="slidenum">
              <a:rPr lang="en-US" altLang="en-US" sz="990">
                <a:solidFill>
                  <a:schemeClr val="bg1"/>
                </a:solidFill>
              </a:rPr>
              <a:pPr/>
              <a:t>26</a:t>
            </a:fld>
            <a:r>
              <a:rPr lang="en-US" altLang="en-US" sz="990" dirty="0">
                <a:solidFill>
                  <a:schemeClr val="bg1"/>
                </a:solidFill>
              </a:rPr>
              <a:t>  	</a:t>
            </a:r>
          </a:p>
        </p:txBody>
      </p:sp>
      <p:sp>
        <p:nvSpPr>
          <p:cNvPr id="45059" name="Title 1"/>
          <p:cNvSpPr>
            <a:spLocks noGrp="1"/>
          </p:cNvSpPr>
          <p:nvPr>
            <p:ph type="title"/>
          </p:nvPr>
        </p:nvSpPr>
        <p:spPr/>
        <p:txBody>
          <a:bodyPr/>
          <a:lstStyle/>
          <a:p>
            <a:pPr algn="l"/>
            <a:r>
              <a:rPr altLang="en-US" sz="3520" dirty="0">
                <a:latin typeface="+mn-lt"/>
              </a:rPr>
              <a:t>Semantic Architecture</a:t>
            </a:r>
          </a:p>
        </p:txBody>
      </p:sp>
      <p:sp>
        <p:nvSpPr>
          <p:cNvPr id="45060" name="Content Placeholder 2"/>
          <p:cNvSpPr>
            <a:spLocks noGrp="1"/>
          </p:cNvSpPr>
          <p:nvPr>
            <p:ph type="body" sz="quarter" idx="13"/>
          </p:nvPr>
        </p:nvSpPr>
        <p:spPr>
          <a:xfrm>
            <a:off x="691515" y="1790810"/>
            <a:ext cx="8675370" cy="5148576"/>
          </a:xfrm>
        </p:spPr>
        <p:txBody>
          <a:bodyPr/>
          <a:lstStyle/>
          <a:p>
            <a:pPr marL="0" indent="0">
              <a:buNone/>
            </a:pPr>
            <a:r>
              <a:rPr altLang="en-US" sz="3080" dirty="0">
                <a:latin typeface="+mn-lt"/>
              </a:rPr>
              <a:t>Modeled in OW</a:t>
            </a:r>
            <a:r>
              <a:rPr lang="en-US" altLang="en-US" sz="3080" dirty="0">
                <a:latin typeface="+mn-lt"/>
              </a:rPr>
              <a:t>L</a:t>
            </a:r>
            <a:endParaRPr altLang="en-US" sz="3080" strike="sngStrike" dirty="0">
              <a:latin typeface="+mn-lt"/>
            </a:endParaRPr>
          </a:p>
          <a:p>
            <a:pPr lvl="1"/>
            <a:r>
              <a:rPr altLang="en-US" sz="2640" dirty="0">
                <a:latin typeface="+mn-lt"/>
              </a:rPr>
              <a:t>Similar to Unified Modeling Language (UML), but with added expressiveness to capture constraints, arbitrary relationships and a supporting query language (SPARQL)</a:t>
            </a:r>
          </a:p>
          <a:p>
            <a:pPr lvl="1"/>
            <a:r>
              <a:rPr altLang="en-US" sz="2640" dirty="0">
                <a:latin typeface="+mn-lt"/>
              </a:rPr>
              <a:t>Supports automated reasoning with popular reasoning engines (e.g.</a:t>
            </a:r>
            <a:r>
              <a:rPr altLang="en-US" sz="2640" dirty="0">
                <a:solidFill>
                  <a:srgbClr val="FF0000"/>
                </a:solidFill>
                <a:latin typeface="+mn-lt"/>
              </a:rPr>
              <a:t> </a:t>
            </a:r>
            <a:r>
              <a:rPr altLang="en-US" sz="2640" dirty="0">
                <a:latin typeface="+mn-lt"/>
              </a:rPr>
              <a:t>SPIN, OWLIM, Apache Jena)</a:t>
            </a:r>
          </a:p>
          <a:p>
            <a:pPr lvl="1"/>
            <a:r>
              <a:rPr altLang="en-US" sz="2640" dirty="0" err="1">
                <a:latin typeface="+mn-lt"/>
              </a:rPr>
              <a:t>TopQuadrant’s</a:t>
            </a:r>
            <a:r>
              <a:rPr altLang="en-US" sz="2640" dirty="0">
                <a:latin typeface="+mn-lt"/>
              </a:rPr>
              <a:t> </a:t>
            </a:r>
            <a:r>
              <a:rPr altLang="en-US" sz="2640" dirty="0" err="1">
                <a:latin typeface="+mn-lt"/>
              </a:rPr>
              <a:t>TopBraid</a:t>
            </a:r>
            <a:r>
              <a:rPr altLang="en-US" sz="2640" dirty="0">
                <a:latin typeface="+mn-lt"/>
              </a:rPr>
              <a:t> Composer™ </a:t>
            </a:r>
            <a:r>
              <a:rPr lang="en-US" altLang="en-US" sz="2640" dirty="0">
                <a:latin typeface="+mn-lt"/>
              </a:rPr>
              <a:t>was used as the modeling e</a:t>
            </a:r>
            <a:r>
              <a:rPr altLang="en-US" sz="2640" dirty="0">
                <a:latin typeface="+mn-lt"/>
              </a:rPr>
              <a:t>nvironment</a:t>
            </a:r>
            <a:r>
              <a:rPr lang="en-US" altLang="en-US" sz="2640" dirty="0">
                <a:latin typeface="+mn-lt"/>
              </a:rPr>
              <a:t>, </a:t>
            </a:r>
            <a:r>
              <a:rPr altLang="en-US" sz="2640" dirty="0">
                <a:latin typeface="+mn-lt"/>
              </a:rPr>
              <a:t>under license to SGIP</a:t>
            </a: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8"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26</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4093555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4"/>
          <p:cNvSpPr txBox="1">
            <a:spLocks noChangeArrowheads="1"/>
          </p:cNvSpPr>
          <p:nvPr/>
        </p:nvSpPr>
        <p:spPr bwMode="auto">
          <a:xfrm>
            <a:off x="0" y="7408392"/>
            <a:ext cx="10058400" cy="24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1000" dirty="0">
                <a:solidFill>
                  <a:schemeClr val="bg1"/>
                </a:solidFill>
              </a:rPr>
              <a:t>2016 Copyright © SGIP, Inc.	CONFIDENTIAL.  ALL RIGHTS RESERVED	Page </a:t>
            </a:r>
            <a:fld id="{0603C479-8D5E-480A-A3DA-5BF15448F3B2}" type="slidenum">
              <a:rPr lang="en-US" altLang="en-US" sz="1000">
                <a:solidFill>
                  <a:schemeClr val="bg1"/>
                </a:solidFill>
              </a:rPr>
              <a:pPr/>
              <a:t>27</a:t>
            </a:fld>
            <a:r>
              <a:rPr lang="en-US" altLang="en-US" sz="1000" dirty="0">
                <a:solidFill>
                  <a:schemeClr val="bg1"/>
                </a:solidFill>
              </a:rPr>
              <a:t>  	</a:t>
            </a:r>
          </a:p>
        </p:txBody>
      </p:sp>
      <p:sp>
        <p:nvSpPr>
          <p:cNvPr id="11" name="Content Placeholder 2"/>
          <p:cNvSpPr>
            <a:spLocks noGrp="1"/>
          </p:cNvSpPr>
          <p:nvPr>
            <p:ph type="body" sz="quarter" idx="13"/>
          </p:nvPr>
        </p:nvSpPr>
        <p:spPr>
          <a:xfrm>
            <a:off x="333721" y="1129254"/>
            <a:ext cx="8675370" cy="5029023"/>
          </a:xfrm>
          <a:ln>
            <a:miter lim="800000"/>
            <a:headEnd/>
            <a:tailEnd/>
          </a:ln>
          <a:extLst>
            <a:ext uri="{FAA26D3D-D897-4be2-8F04-BA451C77F1D7}">
              <ma14:placeholderFlag xmlns="" xmlns:ma14="http://schemas.microsoft.com/office/mac/drawingml/2011/main" val="1"/>
            </a:ext>
          </a:extLst>
        </p:spPr>
        <p:txBody>
          <a:bodyPr>
            <a:normAutofit/>
          </a:bodyPr>
          <a:lstStyle/>
          <a:p>
            <a:pPr>
              <a:buFont typeface="Arial" charset="0"/>
              <a:buChar char="•"/>
              <a:defRPr/>
            </a:pPr>
            <a:r>
              <a:rPr lang="en-US" sz="3000" b="1" dirty="0">
                <a:latin typeface="+mn-lt"/>
              </a:rPr>
              <a:t>Meta Classes - </a:t>
            </a:r>
            <a:r>
              <a:rPr lang="en-US" sz="2400" dirty="0"/>
              <a:t>Used to categorize classes</a:t>
            </a:r>
            <a:endParaRPr sz="2400" dirty="0">
              <a:latin typeface="+mn-lt"/>
            </a:endParaRPr>
          </a:p>
          <a:p>
            <a:pPr lvl="1">
              <a:lnSpc>
                <a:spcPct val="90000"/>
              </a:lnSpc>
              <a:buFont typeface="Wingdings" pitchFamily="-91" charset="2"/>
              <a:buChar char="§"/>
              <a:defRPr/>
            </a:pPr>
            <a:r>
              <a:rPr sz="2200" dirty="0">
                <a:latin typeface="+mn-lt"/>
              </a:rPr>
              <a:t>Actor</a:t>
            </a:r>
          </a:p>
          <a:p>
            <a:pPr lvl="1">
              <a:lnSpc>
                <a:spcPct val="90000"/>
              </a:lnSpc>
              <a:buFont typeface="Wingdings" pitchFamily="-91" charset="2"/>
              <a:buChar char="§"/>
              <a:defRPr/>
            </a:pPr>
            <a:r>
              <a:rPr sz="2200" dirty="0">
                <a:latin typeface="+mn-lt"/>
              </a:rPr>
              <a:t>Service</a:t>
            </a:r>
          </a:p>
          <a:p>
            <a:pPr lvl="1">
              <a:lnSpc>
                <a:spcPct val="90000"/>
              </a:lnSpc>
              <a:buFont typeface="Wingdings" pitchFamily="-91" charset="2"/>
              <a:buChar char="§"/>
              <a:defRPr/>
            </a:pPr>
            <a:r>
              <a:rPr sz="2200" dirty="0">
                <a:latin typeface="+mn-lt"/>
              </a:rPr>
              <a:t>Service Composition (Role)</a:t>
            </a:r>
          </a:p>
          <a:p>
            <a:pPr lvl="1">
              <a:lnSpc>
                <a:spcPct val="90000"/>
              </a:lnSpc>
              <a:buFont typeface="Wingdings" pitchFamily="-91" charset="2"/>
              <a:buChar char="§"/>
              <a:defRPr/>
            </a:pPr>
            <a:r>
              <a:rPr sz="2200" dirty="0">
                <a:latin typeface="+mn-lt"/>
              </a:rPr>
              <a:t>Service Contract</a:t>
            </a:r>
          </a:p>
          <a:p>
            <a:pPr lvl="1">
              <a:lnSpc>
                <a:spcPct val="90000"/>
              </a:lnSpc>
              <a:buFont typeface="Wingdings" pitchFamily="-91" charset="2"/>
              <a:buNone/>
              <a:defRPr/>
            </a:pPr>
            <a:r>
              <a:rPr lang="mr-IN" sz="2200" dirty="0">
                <a:latin typeface="+mn-lt"/>
              </a:rPr>
              <a:t>…</a:t>
            </a:r>
            <a:r>
              <a:rPr sz="2200" dirty="0">
                <a:latin typeface="+mn-lt"/>
              </a:rPr>
              <a:t>with relations between them</a:t>
            </a:r>
          </a:p>
          <a:p>
            <a:pPr>
              <a:defRPr/>
            </a:pPr>
            <a:r>
              <a:rPr sz="3000" b="1" dirty="0">
                <a:latin typeface="+mn-lt"/>
              </a:rPr>
              <a:t>Classes </a:t>
            </a:r>
            <a:r>
              <a:rPr lang="en-US" sz="3000" b="1" dirty="0">
                <a:latin typeface="+mn-lt"/>
              </a:rPr>
              <a:t>- </a:t>
            </a:r>
            <a:r>
              <a:rPr lang="en-US" sz="2400" dirty="0">
                <a:solidFill>
                  <a:srgbClr val="002060"/>
                </a:solidFill>
              </a:rPr>
              <a:t>Used to represent terms</a:t>
            </a:r>
            <a:endParaRPr lang="en-US" sz="2400" strike="sngStrike" dirty="0">
              <a:solidFill>
                <a:srgbClr val="002060"/>
              </a:solidFill>
              <a:cs typeface="Arial" panose="020B0604020202020204" pitchFamily="34" charset="0"/>
            </a:endParaRPr>
          </a:p>
          <a:p>
            <a:pPr lvl="1">
              <a:lnSpc>
                <a:spcPct val="90000"/>
              </a:lnSpc>
              <a:buFont typeface="Wingdings" pitchFamily="-91" charset="2"/>
              <a:buNone/>
              <a:defRPr/>
            </a:pPr>
            <a:r>
              <a:rPr sz="2200" dirty="0">
                <a:latin typeface="+mn-lt"/>
              </a:rPr>
              <a:t>e.g.</a:t>
            </a:r>
          </a:p>
          <a:p>
            <a:pPr lvl="1">
              <a:lnSpc>
                <a:spcPct val="90000"/>
              </a:lnSpc>
              <a:buFont typeface="Wingdings" pitchFamily="-91" charset="2"/>
              <a:buChar char="§"/>
              <a:defRPr/>
            </a:pPr>
            <a:r>
              <a:rPr lang="en-US" sz="2200" dirty="0">
                <a:latin typeface="+mn-lt"/>
              </a:rPr>
              <a:t>Smart Grid Elements</a:t>
            </a:r>
          </a:p>
          <a:p>
            <a:pPr lvl="1">
              <a:lnSpc>
                <a:spcPct val="90000"/>
              </a:lnSpc>
              <a:buFont typeface="Wingdings" pitchFamily="-91" charset="2"/>
              <a:buChar char="§"/>
              <a:defRPr/>
            </a:pPr>
            <a:r>
              <a:rPr sz="2200" dirty="0">
                <a:latin typeface="+mn-lt"/>
              </a:rPr>
              <a:t>Premise Management</a:t>
            </a:r>
          </a:p>
          <a:p>
            <a:pPr lvl="1">
              <a:lnSpc>
                <a:spcPct val="90000"/>
              </a:lnSpc>
              <a:buFont typeface="Wingdings" pitchFamily="-91" charset="2"/>
              <a:buChar char="§"/>
              <a:defRPr/>
            </a:pPr>
            <a:r>
              <a:rPr sz="2200" dirty="0">
                <a:latin typeface="+mn-lt"/>
              </a:rPr>
              <a:t>Communication Network</a:t>
            </a:r>
          </a:p>
          <a:p>
            <a:pPr lvl="1">
              <a:lnSpc>
                <a:spcPct val="90000"/>
              </a:lnSpc>
              <a:buFont typeface="Wingdings" pitchFamily="-91" charset="2"/>
              <a:buNone/>
              <a:defRPr/>
            </a:pPr>
            <a:r>
              <a:rPr lang="mr-IN" sz="2200" dirty="0">
                <a:latin typeface="+mn-lt"/>
              </a:rPr>
              <a:t>…</a:t>
            </a:r>
            <a:r>
              <a:rPr sz="2200" dirty="0">
                <a:latin typeface="+mn-lt"/>
              </a:rPr>
              <a:t> categorized by the Meta Classes</a:t>
            </a:r>
          </a:p>
          <a:p>
            <a:pPr lvl="1">
              <a:lnSpc>
                <a:spcPct val="90000"/>
              </a:lnSpc>
              <a:buFont typeface="Wingdings" pitchFamily="-91" charset="2"/>
              <a:buChar char="§"/>
              <a:defRPr/>
            </a:pPr>
            <a:endParaRPr sz="2200" dirty="0">
              <a:latin typeface="+mn-lt"/>
            </a:endParaRPr>
          </a:p>
        </p:txBody>
      </p:sp>
      <p:sp>
        <p:nvSpPr>
          <p:cNvPr id="12" name="TextBox 11"/>
          <p:cNvSpPr txBox="1"/>
          <p:nvPr/>
        </p:nvSpPr>
        <p:spPr>
          <a:xfrm>
            <a:off x="5762656" y="3382180"/>
            <a:ext cx="4007642" cy="2760746"/>
          </a:xfrm>
          <a:prstGeom prst="rect">
            <a:avLst/>
          </a:prstGeom>
          <a:noFill/>
        </p:spPr>
        <p:txBody>
          <a:bodyPr wrap="square" lIns="91429" tIns="45715" rIns="91429" bIns="45715">
            <a:spAutoFit/>
          </a:bodyPr>
          <a:lstStyle/>
          <a:p>
            <a:pPr>
              <a:defRPr/>
            </a:pPr>
            <a:r>
              <a:rPr lang="en-US" sz="3000" b="1" dirty="0">
                <a:solidFill>
                  <a:srgbClr val="20396D"/>
                </a:solidFill>
                <a:latin typeface="Arial" panose="020B0604020202020204" pitchFamily="34" charset="0"/>
                <a:cs typeface="Arial" panose="020B0604020202020204" pitchFamily="34" charset="0"/>
              </a:rPr>
              <a:t>Instances - </a:t>
            </a:r>
            <a:r>
              <a:rPr lang="en-US" sz="2400" dirty="0">
                <a:solidFill>
                  <a:srgbClr val="002060"/>
                </a:solidFill>
                <a:cs typeface="Arial" panose="020B0604020202020204" pitchFamily="34" charset="0"/>
              </a:rPr>
              <a:t>Used to inventory specific Systems and Services </a:t>
            </a:r>
            <a:r>
              <a:rPr lang="en-US" sz="2700" dirty="0">
                <a:solidFill>
                  <a:srgbClr val="20396D"/>
                </a:solidFill>
                <a:cs typeface="MS PGothic" charset="0"/>
              </a:rPr>
              <a:t>e.g.</a:t>
            </a:r>
          </a:p>
          <a:p>
            <a:pPr marL="377146" indent="-377146">
              <a:lnSpc>
                <a:spcPct val="90000"/>
              </a:lnSpc>
              <a:spcBef>
                <a:spcPct val="20000"/>
              </a:spcBef>
              <a:buClr>
                <a:srgbClr val="1A5EAB"/>
              </a:buClr>
              <a:buSzPct val="65000"/>
              <a:buFont typeface="Wingdings" charset="2"/>
              <a:buChar char="§"/>
              <a:defRPr/>
            </a:pPr>
            <a:r>
              <a:rPr lang="en-US" sz="2200" dirty="0">
                <a:solidFill>
                  <a:srgbClr val="20396D"/>
                </a:solidFill>
                <a:cs typeface="MS PGothic" charset="0"/>
              </a:rPr>
              <a:t>Meter #4127</a:t>
            </a:r>
          </a:p>
          <a:p>
            <a:pPr marL="377146" indent="-377146">
              <a:lnSpc>
                <a:spcPct val="90000"/>
              </a:lnSpc>
              <a:spcBef>
                <a:spcPct val="20000"/>
              </a:spcBef>
              <a:buClr>
                <a:srgbClr val="1A5EAB"/>
              </a:buClr>
              <a:buSzPct val="65000"/>
              <a:buFont typeface="Wingdings" charset="2"/>
              <a:buChar char="§"/>
              <a:defRPr/>
            </a:pPr>
            <a:r>
              <a:rPr lang="en-US" sz="2200" dirty="0">
                <a:solidFill>
                  <a:srgbClr val="20396D"/>
                </a:solidFill>
                <a:cs typeface="MS PGothic" charset="0"/>
              </a:rPr>
              <a:t>Web service implemented at http://</a:t>
            </a:r>
            <a:r>
              <a:rPr lang="en-US" sz="2200" dirty="0" err="1">
                <a:solidFill>
                  <a:srgbClr val="20396D"/>
                </a:solidFill>
                <a:cs typeface="MS PGothic" charset="0"/>
              </a:rPr>
              <a:t>fakesite.com</a:t>
            </a:r>
            <a:r>
              <a:rPr lang="en-US" sz="2200" dirty="0">
                <a:solidFill>
                  <a:srgbClr val="20396D"/>
                </a:solidFill>
                <a:cs typeface="MS PGothic" charset="0"/>
              </a:rPr>
              <a:t>/premise</a:t>
            </a:r>
          </a:p>
          <a:p>
            <a:pPr marL="377146" indent="-377146">
              <a:lnSpc>
                <a:spcPct val="90000"/>
              </a:lnSpc>
              <a:spcBef>
                <a:spcPct val="20000"/>
              </a:spcBef>
              <a:buClr>
                <a:srgbClr val="1A5EAB"/>
              </a:buClr>
              <a:buSzPct val="65000"/>
              <a:buFont typeface="Wingdings" charset="2"/>
              <a:buChar char="§"/>
              <a:defRPr/>
            </a:pPr>
            <a:r>
              <a:rPr lang="en-US" sz="2200" dirty="0">
                <a:solidFill>
                  <a:srgbClr val="20396D"/>
                </a:solidFill>
                <a:cs typeface="MS PGothic" charset="0"/>
              </a:rPr>
              <a:t>Network A at 129.6.24.159</a:t>
            </a:r>
            <a:endParaRPr lang="en-US" sz="2200" dirty="0">
              <a:latin typeface="Calibri" charset="0"/>
              <a:ea typeface="MS PGothic" charset="0"/>
              <a:cs typeface="MS PGothic" charset="0"/>
            </a:endParaRPr>
          </a:p>
        </p:txBody>
      </p:sp>
      <p:sp>
        <p:nvSpPr>
          <p:cNvPr id="46087" name="Title 1"/>
          <p:cNvSpPr txBox="1">
            <a:spLocks/>
          </p:cNvSpPr>
          <p:nvPr/>
        </p:nvSpPr>
        <p:spPr bwMode="auto">
          <a:xfrm>
            <a:off x="203900" y="299946"/>
            <a:ext cx="7348220" cy="71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3800" b="1" dirty="0">
                <a:solidFill>
                  <a:srgbClr val="20396D"/>
                </a:solidFill>
                <a:latin typeface="+mn-lt"/>
              </a:rPr>
              <a:t>Meta Object Modeling Approach</a:t>
            </a:r>
          </a:p>
        </p:txBody>
      </p:sp>
      <p:graphicFrame>
        <p:nvGraphicFramePr>
          <p:cNvPr id="2" name="Diagram 1"/>
          <p:cNvGraphicFramePr/>
          <p:nvPr>
            <p:extLst>
              <p:ext uri="{D42A27DB-BD31-4B8C-83A1-F6EECF244321}">
                <p14:modId xmlns:p14="http://schemas.microsoft.com/office/powerpoint/2010/main" val="2429920531"/>
              </p:ext>
            </p:extLst>
          </p:nvPr>
        </p:nvGraphicFramePr>
        <p:xfrm>
          <a:off x="1676400" y="5818427"/>
          <a:ext cx="6705600" cy="1713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www.sepapower.org</a:t>
            </a:r>
            <a:endParaRPr lang="en-US" dirty="0"/>
          </a:p>
        </p:txBody>
      </p:sp>
      <p:sp>
        <p:nvSpPr>
          <p:cNvPr id="13" name="TextBox 5"/>
          <p:cNvSpPr txBox="1">
            <a:spLocks noChangeArrowheads="1"/>
          </p:cNvSpPr>
          <p:nvPr/>
        </p:nvSpPr>
        <p:spPr bwMode="auto">
          <a:xfrm>
            <a:off x="0" y="7529170"/>
            <a:ext cx="10058400" cy="250874"/>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1000" dirty="0">
                <a:solidFill>
                  <a:schemeClr val="bg1"/>
                </a:solidFill>
              </a:rPr>
              <a:t>	</a:t>
            </a:r>
            <a:r>
              <a:rPr lang="en-US" altLang="en-US" sz="1000" dirty="0"/>
              <a:t>Page </a:t>
            </a:r>
            <a:fld id="{ABFB825A-E176-427D-8675-4920962837F6}" type="slidenum">
              <a:rPr lang="en-US" altLang="en-US" sz="1000"/>
              <a:t>27</a:t>
            </a:fld>
            <a:r>
              <a:rPr lang="en-US" altLang="en-US" sz="1000" dirty="0"/>
              <a:t>  </a:t>
            </a:r>
            <a:r>
              <a:rPr lang="en-US" altLang="en-US" sz="1000" dirty="0">
                <a:solidFill>
                  <a:schemeClr val="bg1"/>
                </a:solidFill>
              </a:rPr>
              <a:t>	</a:t>
            </a:r>
          </a:p>
        </p:txBody>
      </p:sp>
    </p:spTree>
    <p:extLst>
      <p:ext uri="{BB962C8B-B14F-4D97-AF65-F5344CB8AC3E}">
        <p14:creationId xmlns:p14="http://schemas.microsoft.com/office/powerpoint/2010/main" val="2950675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Title 3"/>
          <p:cNvSpPr>
            <a:spLocks noGrp="1"/>
          </p:cNvSpPr>
          <p:nvPr>
            <p:ph type="title"/>
          </p:nvPr>
        </p:nvSpPr>
        <p:spPr>
          <a:xfrm>
            <a:off x="691516" y="289792"/>
            <a:ext cx="6408184" cy="1284231"/>
          </a:xfrm>
        </p:spPr>
        <p:txBody>
          <a:bodyPr>
            <a:normAutofit/>
          </a:bodyPr>
          <a:lstStyle/>
          <a:p>
            <a:pPr algn="l"/>
            <a:r>
              <a:rPr altLang="en-US" sz="3080" dirty="0">
                <a:latin typeface="+mn-lt"/>
              </a:rPr>
              <a:t>Architectural “Meta Classes”</a:t>
            </a:r>
            <a:br>
              <a:rPr altLang="en-US" sz="3080" dirty="0">
                <a:latin typeface="+mn-lt"/>
              </a:rPr>
            </a:br>
            <a:r>
              <a:rPr altLang="en-US" sz="2200" dirty="0">
                <a:latin typeface="+mn-lt"/>
              </a:rPr>
              <a:t>Logical Level</a:t>
            </a:r>
          </a:p>
        </p:txBody>
      </p:sp>
      <p:sp>
        <p:nvSpPr>
          <p:cNvPr id="48131" name="Content Placeholder 2"/>
          <p:cNvSpPr>
            <a:spLocks noGrp="1"/>
          </p:cNvSpPr>
          <p:nvPr>
            <p:ph type="body" sz="quarter" idx="13"/>
          </p:nvPr>
        </p:nvSpPr>
        <p:spPr/>
        <p:txBody>
          <a:bodyPr/>
          <a:lstStyle/>
          <a:p>
            <a:pPr marL="0" indent="0">
              <a:buClr>
                <a:srgbClr val="60CC9E"/>
              </a:buClr>
              <a:buSzPct val="85000"/>
              <a:buNone/>
            </a:pPr>
            <a:endParaRPr altLang="en-US" sz="1760"/>
          </a:p>
          <a:p>
            <a:pPr marL="0" indent="0">
              <a:buClr>
                <a:srgbClr val="60CC9E"/>
              </a:buClr>
              <a:buSzPct val="85000"/>
              <a:buNone/>
            </a:pPr>
            <a:endParaRPr altLang="en-US" sz="1760"/>
          </a:p>
        </p:txBody>
      </p:sp>
      <p:pic>
        <p:nvPicPr>
          <p:cNvPr id="48134" name="Picture 10" descr="Logical classes &amp; relationship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69036"/>
            <a:ext cx="10058400" cy="624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4405789" y="4389120"/>
            <a:ext cx="2200275" cy="0"/>
          </a:xfrm>
          <a:prstGeom prst="straightConnector1">
            <a:avLst/>
          </a:prstGeom>
          <a:ln w="12700">
            <a:solidFill>
              <a:srgbClr val="8883FC"/>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8136" name="TextBox 12"/>
          <p:cNvSpPr txBox="1">
            <a:spLocks noChangeArrowheads="1"/>
          </p:cNvSpPr>
          <p:nvPr/>
        </p:nvSpPr>
        <p:spPr bwMode="auto">
          <a:xfrm>
            <a:off x="4405790" y="4341972"/>
            <a:ext cx="21688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100">
                <a:solidFill>
                  <a:srgbClr val="777777"/>
                </a:solidFill>
              </a:rPr>
              <a:t>ar:isProvidedBy           ar:provides</a:t>
            </a:r>
          </a:p>
        </p:txBody>
      </p:sp>
      <p:sp>
        <p:nvSpPr>
          <p:cNvPr id="48137" name="TextBox 13"/>
          <p:cNvSpPr txBox="1">
            <a:spLocks noChangeArrowheads="1"/>
          </p:cNvSpPr>
          <p:nvPr/>
        </p:nvSpPr>
        <p:spPr bwMode="auto">
          <a:xfrm>
            <a:off x="4484370" y="6056789"/>
            <a:ext cx="9220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100">
                <a:solidFill>
                  <a:srgbClr val="777777"/>
                </a:solidFill>
              </a:rPr>
              <a:t>ar:provides</a:t>
            </a: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13"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28</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598921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a:spLocks noChangeArrowheads="1"/>
          </p:cNvSpPr>
          <p:nvPr/>
        </p:nvSpPr>
        <p:spPr bwMode="auto">
          <a:xfrm>
            <a:off x="2195995" y="4613713"/>
            <a:ext cx="3237548" cy="722948"/>
          </a:xfrm>
          <a:prstGeom prst="parallelogram">
            <a:avLst>
              <a:gd name="adj" fmla="val 89918"/>
            </a:avLst>
          </a:prstGeom>
          <a:solidFill>
            <a:srgbClr val="CCFFFF"/>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1" name="TextBox 10"/>
          <p:cNvSpPr txBox="1"/>
          <p:nvPr/>
        </p:nvSpPr>
        <p:spPr>
          <a:xfrm rot="21075687">
            <a:off x="2524830" y="3966767"/>
            <a:ext cx="2581469" cy="1988237"/>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Logical Service Composition</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a:t>
            </a:r>
            <a:r>
              <a:rPr lang="en-US" sz="1540" dirty="0">
                <a:solidFill>
                  <a:srgbClr val="000000"/>
                </a:solidFill>
                <a:latin typeface="Calibri" charset="0"/>
                <a:ea typeface="MS PGothic" charset="0"/>
                <a:cs typeface="MS PGothic" charset="0"/>
              </a:rPr>
              <a:t>  xxx</a:t>
            </a:r>
          </a:p>
          <a:p>
            <a:pPr>
              <a:defRPr/>
            </a:pPr>
            <a:r>
              <a:rPr lang="en-US" sz="1540" dirty="0">
                <a:solidFill>
                  <a:srgbClr val="000000"/>
                </a:solidFill>
                <a:latin typeface="Calibri" charset="0"/>
                <a:ea typeface="MS PGothic" charset="0"/>
                <a:cs typeface="MS PGothic" charset="0"/>
              </a:rPr>
              <a:t>   xx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xxxxxxx</a:t>
            </a:r>
            <a:endParaRPr lang="en-US" sz="1540" dirty="0">
              <a:solidFill>
                <a:srgbClr val="000000"/>
              </a:solidFill>
              <a:latin typeface="Calibri" charset="0"/>
              <a:ea typeface="MS PGothic" charset="0"/>
              <a:cs typeface="MS PGothic" charset="0"/>
            </a:endParaRPr>
          </a:p>
        </p:txBody>
      </p:sp>
      <p:cxnSp>
        <p:nvCxnSpPr>
          <p:cNvPr id="50205" name="Straight Connector 33"/>
          <p:cNvCxnSpPr>
            <a:cxnSpLocks noChangeShapeType="1"/>
          </p:cNvCxnSpPr>
          <p:nvPr/>
        </p:nvCxnSpPr>
        <p:spPr bwMode="auto">
          <a:xfrm>
            <a:off x="3931767" y="2821503"/>
            <a:ext cx="0" cy="2234276"/>
          </a:xfrm>
          <a:prstGeom prst="line">
            <a:avLst/>
          </a:prstGeom>
          <a:noFill/>
          <a:ln w="25400">
            <a:solidFill>
              <a:srgbClr val="000000"/>
            </a:solidFill>
            <a:prstDash val="dash"/>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8" name="Parallelogram 17"/>
          <p:cNvSpPr>
            <a:spLocks noChangeArrowheads="1"/>
          </p:cNvSpPr>
          <p:nvPr/>
        </p:nvSpPr>
        <p:spPr bwMode="auto">
          <a:xfrm>
            <a:off x="3212313" y="5561369"/>
            <a:ext cx="3237548" cy="724693"/>
          </a:xfrm>
          <a:prstGeom prst="parallelogram">
            <a:avLst>
              <a:gd name="adj" fmla="val 89908"/>
            </a:avLst>
          </a:prstGeom>
          <a:solidFill>
            <a:srgbClr val="CCFFCC"/>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Box 18"/>
          <p:cNvSpPr txBox="1"/>
          <p:nvPr/>
        </p:nvSpPr>
        <p:spPr>
          <a:xfrm rot="21075687">
            <a:off x="3525189" y="4875006"/>
            <a:ext cx="2756675" cy="1988237"/>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Physical Service Contract</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a:t>
            </a:r>
            <a:r>
              <a:rPr lang="en-US" sz="1540" dirty="0">
                <a:solidFill>
                  <a:srgbClr val="000000"/>
                </a:solidFill>
                <a:latin typeface="Calibri" charset="0"/>
                <a:ea typeface="MS PGothic" charset="0"/>
                <a:cs typeface="MS PGothic" charset="0"/>
              </a:rPr>
              <a:t>  xxx</a:t>
            </a:r>
          </a:p>
          <a:p>
            <a:pPr>
              <a:defRPr/>
            </a:pPr>
            <a:r>
              <a:rPr lang="en-US" sz="1540" dirty="0">
                <a:solidFill>
                  <a:srgbClr val="000000"/>
                </a:solidFill>
                <a:latin typeface="Calibri" charset="0"/>
                <a:ea typeface="MS PGothic" charset="0"/>
                <a:cs typeface="MS PGothic" charset="0"/>
              </a:rPr>
              <a:t>   xx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xxxxxxx</a:t>
            </a:r>
            <a:endParaRPr lang="en-US" sz="1540" dirty="0">
              <a:solidFill>
                <a:srgbClr val="000000"/>
              </a:solidFill>
              <a:latin typeface="Calibri" charset="0"/>
              <a:ea typeface="MS PGothic" charset="0"/>
              <a:cs typeface="MS PGothic" charset="0"/>
            </a:endParaRPr>
          </a:p>
        </p:txBody>
      </p:sp>
      <p:sp>
        <p:nvSpPr>
          <p:cNvPr id="50206" name="Title 3"/>
          <p:cNvSpPr>
            <a:spLocks noGrp="1"/>
          </p:cNvSpPr>
          <p:nvPr>
            <p:ph type="title"/>
          </p:nvPr>
        </p:nvSpPr>
        <p:spPr>
          <a:xfrm>
            <a:off x="573128" y="425063"/>
            <a:ext cx="6408184" cy="1284231"/>
          </a:xfrm>
        </p:spPr>
        <p:txBody>
          <a:bodyPr/>
          <a:lstStyle/>
          <a:p>
            <a:r>
              <a:rPr lang="en-US" altLang="en-US" sz="3080" dirty="0">
                <a:latin typeface="+mn-lt"/>
              </a:rPr>
              <a:t>  </a:t>
            </a:r>
            <a:r>
              <a:rPr altLang="en-US" sz="3080" dirty="0">
                <a:latin typeface="+mn-lt"/>
              </a:rPr>
              <a:t>Architectural </a:t>
            </a:r>
            <a:br>
              <a:rPr lang="en-US" altLang="en-US" sz="3080" dirty="0">
                <a:latin typeface="+mn-lt"/>
              </a:rPr>
            </a:br>
            <a:r>
              <a:rPr altLang="en-US" sz="3080" dirty="0">
                <a:latin typeface="+mn-lt"/>
              </a:rPr>
              <a:t>“Meta Classes”</a:t>
            </a:r>
          </a:p>
        </p:txBody>
      </p:sp>
      <p:cxnSp>
        <p:nvCxnSpPr>
          <p:cNvPr id="50194" name="Straight Connector 22"/>
          <p:cNvCxnSpPr>
            <a:cxnSpLocks noChangeShapeType="1"/>
          </p:cNvCxnSpPr>
          <p:nvPr/>
        </p:nvCxnSpPr>
        <p:spPr bwMode="auto">
          <a:xfrm>
            <a:off x="5057937" y="3744893"/>
            <a:ext cx="0" cy="2284095"/>
          </a:xfrm>
          <a:prstGeom prst="line">
            <a:avLst/>
          </a:prstGeom>
          <a:noFill/>
          <a:ln w="25400">
            <a:solidFill>
              <a:srgbClr val="000000"/>
            </a:solidFill>
            <a:prstDash val="dash"/>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 name="Parallelogram 13"/>
          <p:cNvSpPr>
            <a:spLocks noChangeArrowheads="1"/>
          </p:cNvSpPr>
          <p:nvPr/>
        </p:nvSpPr>
        <p:spPr bwMode="auto">
          <a:xfrm>
            <a:off x="3482981" y="555578"/>
            <a:ext cx="3237548" cy="845439"/>
          </a:xfrm>
          <a:prstGeom prst="parallelogram">
            <a:avLst>
              <a:gd name="adj" fmla="val 89918"/>
            </a:avLst>
          </a:prstGeom>
          <a:solidFill>
            <a:srgbClr val="99CCFF"/>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Parallelogram 14"/>
          <p:cNvSpPr>
            <a:spLocks noChangeArrowheads="1"/>
          </p:cNvSpPr>
          <p:nvPr/>
        </p:nvSpPr>
        <p:spPr bwMode="auto">
          <a:xfrm>
            <a:off x="388147" y="6310435"/>
            <a:ext cx="3237548" cy="722948"/>
          </a:xfrm>
          <a:prstGeom prst="parallelogram">
            <a:avLst>
              <a:gd name="adj" fmla="val 89918"/>
            </a:avLst>
          </a:prstGeom>
          <a:solidFill>
            <a:srgbClr val="CCFFCC"/>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p:cNvSpPr txBox="1"/>
          <p:nvPr/>
        </p:nvSpPr>
        <p:spPr>
          <a:xfrm rot="21075687">
            <a:off x="944181" y="5813185"/>
            <a:ext cx="2581469" cy="1514261"/>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Physical Actor</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a:t>
            </a:r>
            <a:r>
              <a:rPr lang="en-US" sz="1540" dirty="0">
                <a:solidFill>
                  <a:srgbClr val="000000"/>
                </a:solidFill>
                <a:latin typeface="Calibri" charset="0"/>
                <a:ea typeface="MS PGothic" charset="0"/>
                <a:cs typeface="MS PGothic" charset="0"/>
              </a:rPr>
              <a:t>  xxx</a:t>
            </a:r>
          </a:p>
          <a:p>
            <a:pPr>
              <a:defRPr/>
            </a:pPr>
            <a:r>
              <a:rPr lang="en-US" sz="1540" dirty="0">
                <a:solidFill>
                  <a:srgbClr val="000000"/>
                </a:solidFill>
                <a:latin typeface="Calibri" charset="0"/>
                <a:ea typeface="MS PGothic" charset="0"/>
                <a:cs typeface="MS PGothic" charset="0"/>
              </a:rPr>
              <a:t>   xx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xxxxxxx</a:t>
            </a:r>
            <a:endParaRPr lang="en-US" sz="1540" dirty="0">
              <a:solidFill>
                <a:srgbClr val="000000"/>
              </a:solidFill>
              <a:latin typeface="Calibri" charset="0"/>
              <a:ea typeface="MS PGothic" charset="0"/>
              <a:cs typeface="MS PGothic" charset="0"/>
            </a:endParaRPr>
          </a:p>
        </p:txBody>
      </p:sp>
      <p:sp>
        <p:nvSpPr>
          <p:cNvPr id="17" name="Parallelogram 16"/>
          <p:cNvSpPr>
            <a:spLocks noChangeArrowheads="1"/>
          </p:cNvSpPr>
          <p:nvPr/>
        </p:nvSpPr>
        <p:spPr bwMode="auto">
          <a:xfrm>
            <a:off x="4294988" y="6331365"/>
            <a:ext cx="3237548" cy="724694"/>
          </a:xfrm>
          <a:prstGeom prst="parallelogram">
            <a:avLst>
              <a:gd name="adj" fmla="val 89908"/>
            </a:avLst>
          </a:prstGeom>
          <a:solidFill>
            <a:srgbClr val="CCFFCC"/>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0191" name="Straight Connector 19"/>
          <p:cNvCxnSpPr>
            <a:cxnSpLocks noChangeShapeType="1"/>
          </p:cNvCxnSpPr>
          <p:nvPr/>
        </p:nvCxnSpPr>
        <p:spPr bwMode="auto">
          <a:xfrm>
            <a:off x="2066772" y="4099758"/>
            <a:ext cx="0" cy="2560003"/>
          </a:xfrm>
          <a:prstGeom prst="line">
            <a:avLst/>
          </a:prstGeom>
          <a:noFill/>
          <a:ln w="25400">
            <a:solidFill>
              <a:srgbClr val="000000"/>
            </a:solidFill>
            <a:prstDash val="dash"/>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1" name="TextBox 20"/>
          <p:cNvSpPr txBox="1"/>
          <p:nvPr/>
        </p:nvSpPr>
        <p:spPr>
          <a:xfrm rot="21075687">
            <a:off x="4639451" y="5866725"/>
            <a:ext cx="2741056" cy="1514261"/>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Physical Service</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a:t>
            </a:r>
            <a:r>
              <a:rPr lang="en-US" sz="1540" dirty="0">
                <a:solidFill>
                  <a:srgbClr val="000000"/>
                </a:solidFill>
                <a:latin typeface="Calibri" charset="0"/>
                <a:ea typeface="MS PGothic" charset="0"/>
                <a:cs typeface="MS PGothic" charset="0"/>
              </a:rPr>
              <a:t>  xxx</a:t>
            </a:r>
          </a:p>
          <a:p>
            <a:pPr>
              <a:defRPr/>
            </a:pPr>
            <a:r>
              <a:rPr lang="en-US" sz="1540" dirty="0">
                <a:solidFill>
                  <a:srgbClr val="000000"/>
                </a:solidFill>
                <a:latin typeface="Calibri" charset="0"/>
                <a:ea typeface="MS PGothic" charset="0"/>
                <a:cs typeface="MS PGothic" charset="0"/>
              </a:rPr>
              <a:t>   xx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xxxxxxx</a:t>
            </a:r>
            <a:endParaRPr lang="en-US" sz="1540" dirty="0">
              <a:solidFill>
                <a:srgbClr val="000000"/>
              </a:solidFill>
              <a:latin typeface="Calibri" charset="0"/>
              <a:ea typeface="MS PGothic" charset="0"/>
              <a:cs typeface="MS PGothic" charset="0"/>
            </a:endParaRPr>
          </a:p>
        </p:txBody>
      </p:sp>
      <p:cxnSp>
        <p:nvCxnSpPr>
          <p:cNvPr id="50193" name="Straight Connector 21"/>
          <p:cNvCxnSpPr>
            <a:cxnSpLocks noChangeShapeType="1"/>
          </p:cNvCxnSpPr>
          <p:nvPr/>
        </p:nvCxnSpPr>
        <p:spPr bwMode="auto">
          <a:xfrm>
            <a:off x="6504466" y="4358252"/>
            <a:ext cx="0" cy="2242185"/>
          </a:xfrm>
          <a:prstGeom prst="line">
            <a:avLst/>
          </a:prstGeom>
          <a:noFill/>
          <a:ln w="25400">
            <a:solidFill>
              <a:srgbClr val="000000"/>
            </a:solidFill>
            <a:prstDash val="dash"/>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4" name="Parallelogram 23"/>
          <p:cNvSpPr>
            <a:spLocks noChangeArrowheads="1"/>
          </p:cNvSpPr>
          <p:nvPr/>
        </p:nvSpPr>
        <p:spPr bwMode="auto">
          <a:xfrm>
            <a:off x="524834" y="3819346"/>
            <a:ext cx="3239294" cy="722948"/>
          </a:xfrm>
          <a:prstGeom prst="parallelogram">
            <a:avLst>
              <a:gd name="adj" fmla="val 89904"/>
            </a:avLst>
          </a:prstGeom>
          <a:solidFill>
            <a:srgbClr val="CCFFFF"/>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TextBox 24"/>
          <p:cNvSpPr txBox="1"/>
          <p:nvPr/>
        </p:nvSpPr>
        <p:spPr>
          <a:xfrm rot="21075687">
            <a:off x="956936" y="3344104"/>
            <a:ext cx="2581469" cy="1514261"/>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Logical Actor</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a:t>
            </a:r>
            <a:r>
              <a:rPr lang="en-US" sz="1540" dirty="0">
                <a:solidFill>
                  <a:srgbClr val="000000"/>
                </a:solidFill>
                <a:latin typeface="Calibri" charset="0"/>
                <a:ea typeface="MS PGothic" charset="0"/>
                <a:cs typeface="MS PGothic" charset="0"/>
              </a:rPr>
              <a:t>  xxx</a:t>
            </a:r>
          </a:p>
          <a:p>
            <a:pPr>
              <a:defRPr/>
            </a:pPr>
            <a:r>
              <a:rPr lang="en-US" sz="1540" dirty="0">
                <a:solidFill>
                  <a:srgbClr val="000000"/>
                </a:solidFill>
                <a:latin typeface="Calibri" charset="0"/>
                <a:ea typeface="MS PGothic" charset="0"/>
                <a:cs typeface="MS PGothic" charset="0"/>
              </a:rPr>
              <a:t>   xx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xxxxxxx</a:t>
            </a:r>
            <a:endParaRPr lang="en-US" sz="1540" dirty="0">
              <a:solidFill>
                <a:srgbClr val="000000"/>
              </a:solidFill>
              <a:latin typeface="Calibri" charset="0"/>
              <a:ea typeface="MS PGothic" charset="0"/>
              <a:cs typeface="MS PGothic" charset="0"/>
            </a:endParaRPr>
          </a:p>
        </p:txBody>
      </p:sp>
      <p:sp>
        <p:nvSpPr>
          <p:cNvPr id="26" name="Parallelogram 25"/>
          <p:cNvSpPr>
            <a:spLocks noChangeArrowheads="1"/>
          </p:cNvSpPr>
          <p:nvPr/>
        </p:nvSpPr>
        <p:spPr bwMode="auto">
          <a:xfrm>
            <a:off x="4715536" y="3862066"/>
            <a:ext cx="3237548" cy="724694"/>
          </a:xfrm>
          <a:prstGeom prst="parallelogram">
            <a:avLst>
              <a:gd name="adj" fmla="val 89908"/>
            </a:avLst>
          </a:prstGeom>
          <a:solidFill>
            <a:srgbClr val="CCFFFF"/>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7" name="TextBox 26"/>
          <p:cNvSpPr txBox="1"/>
          <p:nvPr/>
        </p:nvSpPr>
        <p:spPr>
          <a:xfrm rot="21075687">
            <a:off x="5159127" y="3410094"/>
            <a:ext cx="2581469" cy="1514261"/>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Logical Service</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a:t>
            </a:r>
            <a:r>
              <a:rPr lang="en-US" sz="1540" dirty="0">
                <a:solidFill>
                  <a:srgbClr val="000000"/>
                </a:solidFill>
                <a:latin typeface="Calibri" charset="0"/>
                <a:ea typeface="MS PGothic" charset="0"/>
                <a:cs typeface="MS PGothic" charset="0"/>
              </a:rPr>
              <a:t>  xxx</a:t>
            </a:r>
          </a:p>
          <a:p>
            <a:pPr>
              <a:defRPr/>
            </a:pPr>
            <a:r>
              <a:rPr lang="en-US" sz="1540" dirty="0">
                <a:solidFill>
                  <a:srgbClr val="000000"/>
                </a:solidFill>
                <a:latin typeface="Calibri" charset="0"/>
                <a:ea typeface="MS PGothic" charset="0"/>
                <a:cs typeface="MS PGothic" charset="0"/>
              </a:rPr>
              <a:t>   xx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xxxxxxx</a:t>
            </a:r>
            <a:endParaRPr lang="en-US" sz="1540" dirty="0">
              <a:solidFill>
                <a:srgbClr val="000000"/>
              </a:solidFill>
              <a:latin typeface="Calibri" charset="0"/>
              <a:ea typeface="MS PGothic" charset="0"/>
              <a:cs typeface="MS PGothic" charset="0"/>
            </a:endParaRPr>
          </a:p>
        </p:txBody>
      </p:sp>
      <p:sp>
        <p:nvSpPr>
          <p:cNvPr id="28" name="Parallelogram 27"/>
          <p:cNvSpPr>
            <a:spLocks noChangeArrowheads="1"/>
          </p:cNvSpPr>
          <p:nvPr/>
        </p:nvSpPr>
        <p:spPr bwMode="auto">
          <a:xfrm>
            <a:off x="3315341" y="3080733"/>
            <a:ext cx="3237548" cy="724693"/>
          </a:xfrm>
          <a:prstGeom prst="parallelogram">
            <a:avLst>
              <a:gd name="adj" fmla="val 89908"/>
            </a:avLst>
          </a:prstGeom>
          <a:solidFill>
            <a:srgbClr val="CCFFFF"/>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9" name="TextBox 28"/>
          <p:cNvSpPr txBox="1"/>
          <p:nvPr/>
        </p:nvSpPr>
        <p:spPr>
          <a:xfrm rot="21075687">
            <a:off x="3646578" y="2437567"/>
            <a:ext cx="2581469" cy="1988237"/>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Logical Service Contract</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a:t>
            </a:r>
            <a:r>
              <a:rPr lang="en-US" sz="1540" dirty="0">
                <a:solidFill>
                  <a:srgbClr val="000000"/>
                </a:solidFill>
                <a:latin typeface="Calibri" charset="0"/>
                <a:ea typeface="MS PGothic" charset="0"/>
                <a:cs typeface="MS PGothic" charset="0"/>
              </a:rPr>
              <a:t>  xxx</a:t>
            </a:r>
          </a:p>
          <a:p>
            <a:pPr>
              <a:defRPr/>
            </a:pPr>
            <a:r>
              <a:rPr lang="en-US" sz="1540" dirty="0">
                <a:solidFill>
                  <a:srgbClr val="000000"/>
                </a:solidFill>
                <a:latin typeface="Calibri" charset="0"/>
                <a:ea typeface="MS PGothic" charset="0"/>
                <a:cs typeface="MS PGothic" charset="0"/>
              </a:rPr>
              <a:t>   xx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xxxxxxx</a:t>
            </a:r>
            <a:endParaRPr lang="en-US" sz="1540" dirty="0">
              <a:solidFill>
                <a:srgbClr val="000000"/>
              </a:solidFill>
              <a:latin typeface="Calibri" charset="0"/>
              <a:ea typeface="MS PGothic" charset="0"/>
              <a:cs typeface="MS PGothic" charset="0"/>
            </a:endParaRPr>
          </a:p>
        </p:txBody>
      </p:sp>
      <p:cxnSp>
        <p:nvCxnSpPr>
          <p:cNvPr id="50201" name="Straight Connector 29"/>
          <p:cNvCxnSpPr>
            <a:cxnSpLocks noChangeShapeType="1"/>
          </p:cNvCxnSpPr>
          <p:nvPr/>
        </p:nvCxnSpPr>
        <p:spPr bwMode="auto">
          <a:xfrm>
            <a:off x="4931548" y="1480383"/>
            <a:ext cx="0" cy="1807369"/>
          </a:xfrm>
          <a:prstGeom prst="line">
            <a:avLst/>
          </a:prstGeom>
          <a:noFill/>
          <a:ln w="25400">
            <a:solidFill>
              <a:schemeClr val="tx1"/>
            </a:solidFill>
            <a:prstDash val="dash"/>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1" name="Parallelogram 30"/>
          <p:cNvSpPr>
            <a:spLocks noChangeArrowheads="1"/>
          </p:cNvSpPr>
          <p:nvPr/>
        </p:nvSpPr>
        <p:spPr bwMode="auto">
          <a:xfrm>
            <a:off x="4897492" y="1426871"/>
            <a:ext cx="3237548" cy="724694"/>
          </a:xfrm>
          <a:prstGeom prst="parallelogram">
            <a:avLst>
              <a:gd name="adj" fmla="val 89908"/>
            </a:avLst>
          </a:prstGeom>
          <a:solidFill>
            <a:srgbClr val="99CCFF"/>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2" name="TextBox 31"/>
          <p:cNvSpPr txBox="1"/>
          <p:nvPr/>
        </p:nvSpPr>
        <p:spPr>
          <a:xfrm rot="21075687">
            <a:off x="5431765" y="715924"/>
            <a:ext cx="2581469" cy="1988237"/>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Conceptual  Service</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a:t>
            </a:r>
            <a:r>
              <a:rPr lang="en-US" sz="1540" dirty="0">
                <a:solidFill>
                  <a:srgbClr val="000000"/>
                </a:solidFill>
                <a:latin typeface="Calibri" charset="0"/>
                <a:ea typeface="MS PGothic" charset="0"/>
                <a:cs typeface="MS PGothic" charset="0"/>
              </a:rPr>
              <a:t>  xxx</a:t>
            </a:r>
          </a:p>
          <a:p>
            <a:pPr>
              <a:defRPr/>
            </a:pPr>
            <a:r>
              <a:rPr lang="en-US" sz="1540" dirty="0">
                <a:solidFill>
                  <a:srgbClr val="000000"/>
                </a:solidFill>
                <a:latin typeface="Calibri" charset="0"/>
                <a:ea typeface="MS PGothic" charset="0"/>
                <a:cs typeface="MS PGothic" charset="0"/>
              </a:rPr>
              <a:t>   xx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xxxxxxx</a:t>
            </a:r>
            <a:endParaRPr lang="en-US" sz="1540" dirty="0">
              <a:solidFill>
                <a:srgbClr val="000000"/>
              </a:solidFill>
              <a:latin typeface="Calibri" charset="0"/>
              <a:ea typeface="MS PGothic" charset="0"/>
              <a:cs typeface="MS PGothic" charset="0"/>
            </a:endParaRPr>
          </a:p>
        </p:txBody>
      </p:sp>
      <p:cxnSp>
        <p:nvCxnSpPr>
          <p:cNvPr id="50204" name="Straight Connector 32"/>
          <p:cNvCxnSpPr>
            <a:cxnSpLocks noChangeShapeType="1"/>
          </p:cNvCxnSpPr>
          <p:nvPr/>
        </p:nvCxnSpPr>
        <p:spPr bwMode="auto">
          <a:xfrm>
            <a:off x="6976734" y="2173644"/>
            <a:ext cx="0" cy="1899920"/>
          </a:xfrm>
          <a:prstGeom prst="line">
            <a:avLst/>
          </a:prstGeom>
          <a:noFill/>
          <a:ln w="25400">
            <a:solidFill>
              <a:srgbClr val="000000"/>
            </a:solidFill>
            <a:prstDash val="dash"/>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5" name="TextBox 34"/>
          <p:cNvSpPr txBox="1"/>
          <p:nvPr/>
        </p:nvSpPr>
        <p:spPr>
          <a:xfrm rot="21075687">
            <a:off x="4004982" y="-173921"/>
            <a:ext cx="2581469" cy="2225225"/>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Conceptual Service Contract</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xxxxxx</a:t>
            </a:r>
            <a:r>
              <a:rPr lang="en-US" sz="1540" dirty="0">
                <a:solidFill>
                  <a:srgbClr val="000000"/>
                </a:solidFill>
                <a:latin typeface="Calibri" charset="0"/>
                <a:ea typeface="MS PGothic" charset="0"/>
                <a:cs typeface="MS PGothic" charset="0"/>
              </a:rPr>
              <a:t>  xxx</a:t>
            </a: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34"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29</a:t>
            </a:fld>
            <a:r>
              <a:rPr lang="en-US" altLang="en-US" sz="990" dirty="0"/>
              <a:t>  </a:t>
            </a:r>
            <a:r>
              <a:rPr lang="en-US" altLang="en-US" sz="990" dirty="0">
                <a:solidFill>
                  <a:schemeClr val="bg1"/>
                </a:solidFill>
              </a:rPr>
              <a:t>	</a:t>
            </a:r>
          </a:p>
        </p:txBody>
      </p:sp>
      <p:sp>
        <p:nvSpPr>
          <p:cNvPr id="12" name="Parallelogram 11"/>
          <p:cNvSpPr>
            <a:spLocks noChangeArrowheads="1"/>
          </p:cNvSpPr>
          <p:nvPr/>
        </p:nvSpPr>
        <p:spPr bwMode="auto">
          <a:xfrm>
            <a:off x="2363635" y="2187513"/>
            <a:ext cx="3237548" cy="724693"/>
          </a:xfrm>
          <a:prstGeom prst="parallelogram">
            <a:avLst>
              <a:gd name="adj" fmla="val 89908"/>
            </a:avLst>
          </a:prstGeom>
          <a:solidFill>
            <a:srgbClr val="99CCFF"/>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3" name="TextBox 12"/>
          <p:cNvSpPr txBox="1"/>
          <p:nvPr/>
        </p:nvSpPr>
        <p:spPr>
          <a:xfrm rot="21075687">
            <a:off x="2794530" y="1507432"/>
            <a:ext cx="2581469" cy="1988237"/>
          </a:xfrm>
          <a:prstGeom prst="rect">
            <a:avLst/>
          </a:prstGeom>
          <a:noFill/>
        </p:spPr>
        <p:txBody>
          <a:bodyPr>
            <a:spAutoFit/>
            <a:scene3d>
              <a:camera prst="isometricOffAxis2Top"/>
              <a:lightRig rig="threePt" dir="t"/>
            </a:scene3d>
          </a:bodyPr>
          <a:lstStyle/>
          <a:p>
            <a:pPr>
              <a:defRPr/>
            </a:pPr>
            <a:r>
              <a:rPr lang="en-US" sz="3080" dirty="0">
                <a:solidFill>
                  <a:srgbClr val="000000"/>
                </a:solidFill>
                <a:latin typeface="Calibri" charset="0"/>
                <a:ea typeface="MS PGothic" charset="0"/>
                <a:cs typeface="MS PGothic" charset="0"/>
              </a:rPr>
              <a:t>Conceptual  Service Composition</a:t>
            </a: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xxxxx</a:t>
            </a:r>
            <a:endParaRPr lang="en-US" sz="1540" dirty="0">
              <a:solidFill>
                <a:srgbClr val="000000"/>
              </a:solidFill>
              <a:latin typeface="Calibri" charset="0"/>
              <a:ea typeface="MS PGothic" charset="0"/>
              <a:cs typeface="MS PGothic" charset="0"/>
            </a:endParaRPr>
          </a:p>
          <a:p>
            <a:pPr>
              <a:defRPr/>
            </a:pP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r>
              <a:rPr lang="en-US" sz="1540" dirty="0">
                <a:solidFill>
                  <a:srgbClr val="000000"/>
                </a:solidFill>
                <a:latin typeface="Calibri" charset="0"/>
                <a:ea typeface="MS PGothic" charset="0"/>
                <a:cs typeface="MS PGothic" charset="0"/>
              </a:rPr>
              <a:t> </a:t>
            </a:r>
            <a:r>
              <a:rPr lang="en-US" sz="1540" dirty="0" err="1">
                <a:solidFill>
                  <a:srgbClr val="000000"/>
                </a:solidFill>
                <a:latin typeface="Calibri" charset="0"/>
                <a:ea typeface="MS PGothic" charset="0"/>
                <a:cs typeface="MS PGothic" charset="0"/>
              </a:rPr>
              <a:t>xxxx</a:t>
            </a:r>
            <a:endParaRPr lang="en-US" sz="1540" dirty="0">
              <a:solidFill>
                <a:srgbClr val="000000"/>
              </a:solidFill>
              <a:latin typeface="Calibri" charset="0"/>
              <a:ea typeface="MS PGothic" charset="0"/>
              <a:cs typeface="MS PGothic" charset="0"/>
            </a:endParaRPr>
          </a:p>
        </p:txBody>
      </p:sp>
    </p:spTree>
    <p:extLst>
      <p:ext uri="{BB962C8B-B14F-4D97-AF65-F5344CB8AC3E}">
        <p14:creationId xmlns:p14="http://schemas.microsoft.com/office/powerpoint/2010/main" val="3798604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latin typeface="+mn-lt"/>
              </a:rPr>
              <a:t>www.sepapower.org</a:t>
            </a:r>
          </a:p>
        </p:txBody>
      </p:sp>
      <p:sp>
        <p:nvSpPr>
          <p:cNvPr id="3" name="Title 2"/>
          <p:cNvSpPr>
            <a:spLocks noGrp="1"/>
          </p:cNvSpPr>
          <p:nvPr>
            <p:ph type="title"/>
          </p:nvPr>
        </p:nvSpPr>
        <p:spPr/>
        <p:txBody>
          <a:bodyPr/>
          <a:lstStyle/>
          <a:p>
            <a:r>
              <a:rPr lang="en-US" altLang="en-US" dirty="0">
                <a:latin typeface="+mn-lt"/>
              </a:rPr>
              <a:t>Agenda</a:t>
            </a:r>
            <a:endParaRPr lang="en-US" dirty="0">
              <a:latin typeface="+mn-lt"/>
            </a:endParaRPr>
          </a:p>
        </p:txBody>
      </p:sp>
      <p:sp>
        <p:nvSpPr>
          <p:cNvPr id="4" name="Text Placeholder 3"/>
          <p:cNvSpPr>
            <a:spLocks noGrp="1"/>
          </p:cNvSpPr>
          <p:nvPr>
            <p:ph type="body" sz="quarter" idx="13"/>
          </p:nvPr>
        </p:nvSpPr>
        <p:spPr>
          <a:xfrm>
            <a:off x="691515" y="1957893"/>
            <a:ext cx="8675370" cy="4663440"/>
          </a:xfrm>
        </p:spPr>
        <p:txBody>
          <a:bodyPr>
            <a:normAutofit/>
          </a:bodyPr>
          <a:lstStyle/>
          <a:p>
            <a:pPr>
              <a:buClr>
                <a:srgbClr val="60CC9E"/>
              </a:buClr>
              <a:buSzPct val="85000"/>
              <a:buFont typeface="Arial" panose="020B0604020202020204" pitchFamily="34" charset="0"/>
              <a:buChar char="•"/>
            </a:pPr>
            <a:r>
              <a:rPr lang="en-US" altLang="en-US" sz="2400" dirty="0">
                <a:latin typeface="+mn-lt"/>
              </a:rPr>
              <a:t>Background</a:t>
            </a:r>
            <a:endParaRPr lang="en-US" altLang="en-US" sz="2400" dirty="0">
              <a:solidFill>
                <a:srgbClr val="FF0000"/>
              </a:solidFill>
              <a:latin typeface="+mn-lt"/>
            </a:endParaRPr>
          </a:p>
          <a:p>
            <a:pPr>
              <a:buClr>
                <a:srgbClr val="60CC9E"/>
              </a:buClr>
              <a:buSzPct val="85000"/>
              <a:buFont typeface="Arial" panose="020B0604020202020204" pitchFamily="34" charset="0"/>
              <a:buChar char="•"/>
            </a:pPr>
            <a:r>
              <a:rPr lang="en-US" altLang="en-US" sz="2400" dirty="0">
                <a:latin typeface="+mn-lt"/>
              </a:rPr>
              <a:t>Key Contributors</a:t>
            </a:r>
          </a:p>
          <a:p>
            <a:pPr>
              <a:buClr>
                <a:srgbClr val="60CC9E"/>
              </a:buClr>
              <a:buSzPct val="85000"/>
              <a:buFont typeface="Arial" panose="020B0604020202020204" pitchFamily="34" charset="0"/>
              <a:buChar char="•"/>
            </a:pPr>
            <a:r>
              <a:rPr lang="en-US" altLang="en-US" sz="2400" dirty="0">
                <a:latin typeface="+mn-lt"/>
              </a:rPr>
              <a:t>Problem Statements</a:t>
            </a:r>
          </a:p>
          <a:p>
            <a:pPr>
              <a:buClr>
                <a:srgbClr val="60CC9E"/>
              </a:buClr>
              <a:buSzPct val="85000"/>
              <a:buFont typeface="Arial" panose="020B0604020202020204" pitchFamily="34" charset="0"/>
              <a:buChar char="•"/>
            </a:pPr>
            <a:r>
              <a:rPr lang="en-US" altLang="en-US" sz="2400" dirty="0">
                <a:latin typeface="+mn-lt"/>
              </a:rPr>
              <a:t>Objective/Goal</a:t>
            </a:r>
          </a:p>
          <a:p>
            <a:pPr>
              <a:buClr>
                <a:srgbClr val="60CC9E"/>
              </a:buClr>
              <a:buSzPct val="85000"/>
              <a:buFont typeface="Arial" panose="020B0604020202020204" pitchFamily="34" charset="0"/>
              <a:buChar char="•"/>
            </a:pPr>
            <a:r>
              <a:rPr lang="en-US" altLang="en-US" sz="2400" dirty="0">
                <a:latin typeface="+mn-lt"/>
              </a:rPr>
              <a:t>Contributions</a:t>
            </a:r>
          </a:p>
          <a:p>
            <a:pPr>
              <a:buClr>
                <a:srgbClr val="60CC9E"/>
              </a:buClr>
              <a:buSzPct val="85000"/>
              <a:buFont typeface="Arial" panose="020B0604020202020204" pitchFamily="34" charset="0"/>
              <a:buChar char="•"/>
            </a:pPr>
            <a:r>
              <a:rPr lang="en-US" altLang="en-US" sz="2400" dirty="0">
                <a:latin typeface="+mn-lt"/>
              </a:rPr>
              <a:t>Data Reduction/Normalization Process </a:t>
            </a:r>
          </a:p>
          <a:p>
            <a:pPr>
              <a:buClr>
                <a:srgbClr val="60CC9E"/>
              </a:buClr>
              <a:buSzPct val="85000"/>
              <a:buFont typeface="Arial" panose="020B0604020202020204" pitchFamily="34" charset="0"/>
              <a:buChar char="•"/>
            </a:pPr>
            <a:r>
              <a:rPr lang="en-US" altLang="en-US" sz="2400" dirty="0">
                <a:latin typeface="+mn-lt"/>
              </a:rPr>
              <a:t>Architectural Element Categorization Guidance</a:t>
            </a:r>
          </a:p>
          <a:p>
            <a:pPr>
              <a:buClr>
                <a:srgbClr val="60CC9E"/>
              </a:buClr>
              <a:buSzPct val="85000"/>
              <a:buFont typeface="Arial" panose="020B0604020202020204" pitchFamily="34" charset="0"/>
              <a:buChar char="•"/>
            </a:pPr>
            <a:r>
              <a:rPr lang="en-US" altLang="en-US" sz="2400" dirty="0">
                <a:latin typeface="+mn-lt"/>
              </a:rPr>
              <a:t>Neutral Concepts Model Approach</a:t>
            </a:r>
            <a:endParaRPr lang="en-US" altLang="en-US" sz="2400" dirty="0">
              <a:solidFill>
                <a:srgbClr val="019CDB"/>
              </a:solidFill>
              <a:latin typeface="+mn-lt"/>
            </a:endParaRPr>
          </a:p>
          <a:p>
            <a:pPr>
              <a:buClr>
                <a:srgbClr val="60CC9E"/>
              </a:buClr>
              <a:buSzPct val="85000"/>
              <a:buFont typeface="Arial" panose="020B0604020202020204" pitchFamily="34" charset="0"/>
              <a:buChar char="•"/>
            </a:pPr>
            <a:r>
              <a:rPr lang="en-US" altLang="en-US" sz="2400" dirty="0">
                <a:latin typeface="+mn-lt"/>
              </a:rPr>
              <a:t>Potential Future Phase</a:t>
            </a:r>
          </a:p>
        </p:txBody>
      </p:sp>
      <p:sp>
        <p:nvSpPr>
          <p:cNvPr id="6" name="TextBox 5"/>
          <p:cNvSpPr txBox="1">
            <a:spLocks noChangeArrowheads="1"/>
          </p:cNvSpPr>
          <p:nvPr/>
        </p:nvSpPr>
        <p:spPr bwMode="auto">
          <a:xfrm>
            <a:off x="0" y="7560785"/>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mn-lt"/>
              </a:rPr>
              <a:t>© 2000-2017 Smart Electric Power Alliance. All Rights Reserved.</a:t>
            </a:r>
            <a:r>
              <a:rPr lang="en-US" altLang="en-US" sz="990" dirty="0">
                <a:solidFill>
                  <a:schemeClr val="bg1"/>
                </a:solidFill>
                <a:latin typeface="+mn-lt"/>
              </a:rPr>
              <a:t>		</a:t>
            </a:r>
            <a:r>
              <a:rPr lang="en-US" altLang="en-US" sz="990" dirty="0">
                <a:latin typeface="+mn-lt"/>
              </a:rPr>
              <a:t>Page </a:t>
            </a:r>
            <a:fld id="{ABFB825A-E176-427D-8675-4920962837F6}" type="slidenum">
              <a:rPr lang="en-US" altLang="en-US" sz="990">
                <a:latin typeface="+mn-lt"/>
              </a:rPr>
              <a:t>3</a:t>
            </a:fld>
            <a:r>
              <a:rPr lang="en-US" altLang="en-US" sz="990" dirty="0">
                <a:latin typeface="+mn-lt"/>
              </a:rPr>
              <a:t>  </a:t>
            </a:r>
            <a:r>
              <a:rPr lang="en-US" altLang="en-US" sz="990" dirty="0">
                <a:solidFill>
                  <a:schemeClr val="bg1"/>
                </a:solidFill>
                <a:latin typeface="+mn-lt"/>
              </a:rPr>
              <a:t>	</a:t>
            </a:r>
          </a:p>
        </p:txBody>
      </p:sp>
    </p:spTree>
    <p:extLst>
      <p:ext uri="{BB962C8B-B14F-4D97-AF65-F5344CB8AC3E}">
        <p14:creationId xmlns:p14="http://schemas.microsoft.com/office/powerpoint/2010/main" val="17402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E21537DE-9ED0-4E9F-A13F-1802AB0B48CF}" type="slidenum">
              <a:rPr lang="en-US" altLang="en-US" sz="990">
                <a:solidFill>
                  <a:schemeClr val="bg1"/>
                </a:solidFill>
              </a:rPr>
              <a:pPr/>
              <a:t>30</a:t>
            </a:fld>
            <a:r>
              <a:rPr lang="en-US" altLang="en-US" sz="990" dirty="0">
                <a:solidFill>
                  <a:schemeClr val="bg1"/>
                </a:solidFill>
              </a:rPr>
              <a:t>  	</a:t>
            </a:r>
          </a:p>
        </p:txBody>
      </p:sp>
      <p:sp>
        <p:nvSpPr>
          <p:cNvPr id="6" name="Title 1"/>
          <p:cNvSpPr>
            <a:spLocks noGrp="1"/>
          </p:cNvSpPr>
          <p:nvPr>
            <p:ph type="title"/>
          </p:nvPr>
        </p:nvSpPr>
        <p:spPr/>
        <p:txBody>
          <a:bodyPr>
            <a:noAutofit/>
          </a:bodyPr>
          <a:lstStyle/>
          <a:p>
            <a:pPr>
              <a:defRPr/>
            </a:pPr>
            <a:r>
              <a:rPr sz="3080" dirty="0">
                <a:effectLst>
                  <a:outerShdw blurRad="38100" dist="38100" dir="2700000" algn="tl">
                    <a:srgbClr val="000000">
                      <a:alpha val="43137"/>
                    </a:srgbClr>
                  </a:outerShdw>
                </a:effectLst>
                <a:latin typeface="+mn-lt"/>
              </a:rPr>
              <a:t>Abstraction Levels Applied to SOA</a:t>
            </a:r>
            <a:endParaRPr sz="3080" dirty="0">
              <a:latin typeface="+mn-lt"/>
            </a:endParaRPr>
          </a:p>
        </p:txBody>
      </p:sp>
      <p:sp>
        <p:nvSpPr>
          <p:cNvPr id="52228" name="Content Placeholder 2"/>
          <p:cNvSpPr>
            <a:spLocks noGrp="1"/>
          </p:cNvSpPr>
          <p:nvPr>
            <p:ph type="body" sz="quarter" idx="13"/>
          </p:nvPr>
        </p:nvSpPr>
        <p:spPr/>
        <p:txBody>
          <a:bodyPr/>
          <a:lstStyle/>
          <a:p>
            <a:pPr marL="0" indent="0">
              <a:buClr>
                <a:srgbClr val="60CC9E"/>
              </a:buClr>
              <a:buSzPct val="85000"/>
              <a:buNone/>
            </a:pPr>
            <a:endParaRPr altLang="en-US" sz="1760"/>
          </a:p>
          <a:p>
            <a:pPr marL="0" indent="0">
              <a:buClr>
                <a:srgbClr val="60CC9E"/>
              </a:buClr>
              <a:buSzPct val="85000"/>
              <a:buNone/>
            </a:pPr>
            <a:endParaRPr altLang="en-US" sz="1760"/>
          </a:p>
        </p:txBody>
      </p:sp>
      <p:pic>
        <p:nvPicPr>
          <p:cNvPr id="522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2" y="1719105"/>
            <a:ext cx="9965848" cy="567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
          <p:cNvSpPr txBox="1">
            <a:spLocks noChangeArrowheads="1"/>
          </p:cNvSpPr>
          <p:nvPr/>
        </p:nvSpPr>
        <p:spPr bwMode="auto">
          <a:xfrm>
            <a:off x="261937" y="5400200"/>
            <a:ext cx="2430780" cy="397032"/>
          </a:xfrm>
          <a:prstGeom prst="rect">
            <a:avLst/>
          </a:prstGeom>
          <a:solidFill>
            <a:srgbClr val="F79646">
              <a:lumMod val="60000"/>
              <a:lumOff val="40000"/>
            </a:srgbClr>
          </a:solidFill>
          <a:ln>
            <a:noFill/>
          </a:ln>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980" b="1" kern="0" dirty="0">
                <a:solidFill>
                  <a:srgbClr val="C00000"/>
                </a:solidFill>
                <a:latin typeface="Arial" charset="0"/>
              </a:rPr>
              <a:t>Work-in-progress</a:t>
            </a: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10"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30</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928002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C3E3E286-F77F-4540-B37E-2F2030E59FD0}" type="slidenum">
              <a:rPr lang="en-US" altLang="en-US" sz="990">
                <a:solidFill>
                  <a:schemeClr val="bg1"/>
                </a:solidFill>
              </a:rPr>
              <a:pPr/>
              <a:t>31</a:t>
            </a:fld>
            <a:r>
              <a:rPr lang="en-US" altLang="en-US" sz="990" dirty="0">
                <a:solidFill>
                  <a:schemeClr val="bg1"/>
                </a:solidFill>
              </a:rPr>
              <a:t>  	</a:t>
            </a:r>
          </a:p>
        </p:txBody>
      </p:sp>
      <p:sp>
        <p:nvSpPr>
          <p:cNvPr id="6" name="Title 1"/>
          <p:cNvSpPr>
            <a:spLocks noGrp="1"/>
          </p:cNvSpPr>
          <p:nvPr>
            <p:ph type="title"/>
          </p:nvPr>
        </p:nvSpPr>
        <p:spPr/>
        <p:txBody>
          <a:bodyPr>
            <a:noAutofit/>
          </a:bodyPr>
          <a:lstStyle/>
          <a:p>
            <a:pPr>
              <a:defRPr/>
            </a:pPr>
            <a:r>
              <a:rPr sz="3080" dirty="0">
                <a:effectLst>
                  <a:outerShdw blurRad="38100" dist="38100" dir="2700000" algn="tl">
                    <a:srgbClr val="000000">
                      <a:alpha val="43137"/>
                    </a:srgbClr>
                  </a:outerShdw>
                </a:effectLst>
                <a:latin typeface="+mn-lt"/>
              </a:rPr>
              <a:t>Cooling Example</a:t>
            </a:r>
            <a:endParaRPr sz="3080" dirty="0">
              <a:latin typeface="+mn-lt"/>
            </a:endParaRPr>
          </a:p>
        </p:txBody>
      </p:sp>
      <p:sp>
        <p:nvSpPr>
          <p:cNvPr id="2" name="Text Placeholder 1"/>
          <p:cNvSpPr>
            <a:spLocks noGrp="1"/>
          </p:cNvSpPr>
          <p:nvPr>
            <p:ph type="body" sz="quarter" idx="13"/>
          </p:nvPr>
        </p:nvSpPr>
        <p:spPr/>
        <p:txBody>
          <a:bodyPr/>
          <a:lstStyle/>
          <a:p>
            <a:endParaRPr lang="en-US"/>
          </a:p>
        </p:txBody>
      </p:sp>
      <p:pic>
        <p:nvPicPr>
          <p:cNvPr id="542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12" y="1064261"/>
            <a:ext cx="8811578" cy="6340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a:t>www.sepapower.org</a:t>
            </a:r>
            <a:endParaRPr lang="en-US" dirty="0"/>
          </a:p>
        </p:txBody>
      </p:sp>
      <p:sp>
        <p:nvSpPr>
          <p:cNvPr id="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31</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67944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defRPr/>
            </a:pPr>
            <a:r>
              <a:rPr sz="3080" dirty="0">
                <a:effectLst>
                  <a:outerShdw blurRad="38100" dist="38100" dir="2700000" algn="tl">
                    <a:srgbClr val="000000">
                      <a:alpha val="43137"/>
                    </a:srgbClr>
                  </a:outerShdw>
                </a:effectLst>
                <a:latin typeface="+mn-lt"/>
              </a:rPr>
              <a:t>Categorization Guidelines for </a:t>
            </a:r>
            <a:r>
              <a:rPr lang="en-US" sz="3080" dirty="0">
                <a:effectLst>
                  <a:outerShdw blurRad="38100" dist="38100" dir="2700000" algn="tl">
                    <a:srgbClr val="000000">
                      <a:alpha val="43137"/>
                    </a:srgbClr>
                  </a:outerShdw>
                </a:effectLst>
                <a:latin typeface="+mn-lt"/>
              </a:rPr>
              <a:t>Architectural </a:t>
            </a:r>
            <a:r>
              <a:rPr sz="3080" dirty="0">
                <a:effectLst>
                  <a:outerShdw blurRad="38100" dist="38100" dir="2700000" algn="tl">
                    <a:srgbClr val="000000">
                      <a:alpha val="43137"/>
                    </a:srgbClr>
                  </a:outerShdw>
                </a:effectLst>
                <a:latin typeface="+mn-lt"/>
              </a:rPr>
              <a:t>Elements</a:t>
            </a:r>
            <a:endParaRPr sz="3080" dirty="0">
              <a:latin typeface="+mn-lt"/>
            </a:endParaRPr>
          </a:p>
        </p:txBody>
      </p:sp>
      <p:sp>
        <p:nvSpPr>
          <p:cNvPr id="55300" name="Content Placeholder 2"/>
          <p:cNvSpPr>
            <a:spLocks noGrp="1"/>
          </p:cNvSpPr>
          <p:nvPr>
            <p:ph type="body" sz="quarter" idx="13"/>
          </p:nvPr>
        </p:nvSpPr>
        <p:spPr>
          <a:xfrm>
            <a:off x="691515" y="1540924"/>
            <a:ext cx="8675370" cy="5590219"/>
          </a:xfrm>
        </p:spPr>
        <p:txBody>
          <a:bodyPr>
            <a:normAutofit/>
          </a:bodyPr>
          <a:lstStyle/>
          <a:p>
            <a:pPr marL="0" indent="0">
              <a:buClr>
                <a:srgbClr val="60CC9E"/>
              </a:buClr>
              <a:buSzPct val="85000"/>
              <a:buNone/>
            </a:pPr>
            <a:r>
              <a:rPr altLang="en-US" sz="2640" b="1" dirty="0">
                <a:latin typeface="+mn-lt"/>
              </a:rPr>
              <a:t>Categorize the original elements </a:t>
            </a:r>
          </a:p>
          <a:p>
            <a:pPr>
              <a:buClr>
                <a:srgbClr val="60CC9E"/>
              </a:buClr>
              <a:buSzPct val="85000"/>
              <a:buFont typeface="Wingdings" panose="05000000000000000000" pitchFamily="2" charset="2"/>
              <a:buChar char="Ø"/>
            </a:pPr>
            <a:r>
              <a:rPr altLang="en-US" sz="2640" dirty="0">
                <a:latin typeface="+mn-lt"/>
              </a:rPr>
              <a:t>Identi</a:t>
            </a:r>
            <a:r>
              <a:rPr lang="en-US" altLang="en-US" sz="2640" dirty="0">
                <a:latin typeface="+mn-lt"/>
              </a:rPr>
              <a:t>f</a:t>
            </a:r>
            <a:r>
              <a:rPr altLang="en-US" sz="2640" dirty="0">
                <a:latin typeface="+mn-lt"/>
              </a:rPr>
              <a:t>y elements as Actors, Services, ServiceCompositions, and </a:t>
            </a:r>
            <a:r>
              <a:rPr altLang="en-US" sz="2640" dirty="0" err="1">
                <a:latin typeface="+mn-lt"/>
              </a:rPr>
              <a:t>ServiceContracts</a:t>
            </a:r>
            <a:endParaRPr altLang="en-US" sz="2640" dirty="0">
              <a:latin typeface="+mn-lt"/>
            </a:endParaRPr>
          </a:p>
          <a:p>
            <a:pPr>
              <a:buClr>
                <a:srgbClr val="60CC9E"/>
              </a:buClr>
              <a:buSzPct val="85000"/>
              <a:buFont typeface="Wingdings" panose="05000000000000000000" pitchFamily="2" charset="2"/>
              <a:buChar char="Ø"/>
            </a:pPr>
            <a:r>
              <a:rPr lang="en-US" altLang="en-US" sz="2640" dirty="0">
                <a:solidFill>
                  <a:srgbClr val="002060"/>
                </a:solidFill>
                <a:latin typeface="+mn-lt"/>
              </a:rPr>
              <a:t>Identify the </a:t>
            </a:r>
            <a:r>
              <a:rPr altLang="en-US" sz="2640" dirty="0">
                <a:solidFill>
                  <a:srgbClr val="002060"/>
                </a:solidFill>
                <a:latin typeface="+mn-lt"/>
              </a:rPr>
              <a:t>Architecture </a:t>
            </a:r>
            <a:r>
              <a:rPr lang="en-US" altLang="en-US" sz="2640" dirty="0">
                <a:solidFill>
                  <a:srgbClr val="002060"/>
                </a:solidFill>
                <a:latin typeface="+mn-lt"/>
              </a:rPr>
              <a:t>Abstraction </a:t>
            </a:r>
            <a:r>
              <a:rPr altLang="en-US" sz="2640" dirty="0">
                <a:solidFill>
                  <a:srgbClr val="002060"/>
                </a:solidFill>
                <a:latin typeface="+mn-lt"/>
              </a:rPr>
              <a:t>Levels</a:t>
            </a:r>
          </a:p>
          <a:p>
            <a:pPr lvl="1" indent="-377190">
              <a:buClr>
                <a:srgbClr val="60CC9E"/>
              </a:buClr>
              <a:buSzPct val="85000"/>
            </a:pPr>
            <a:r>
              <a:rPr altLang="en-US" sz="2200" b="1" dirty="0">
                <a:latin typeface="+mn-lt"/>
              </a:rPr>
              <a:t>Conceptual</a:t>
            </a:r>
            <a:r>
              <a:rPr altLang="en-US" sz="2200" dirty="0">
                <a:latin typeface="+mn-lt"/>
              </a:rPr>
              <a:t> - these are the business-to-business (B2B) relationships, the B2C (consumer), and the B2R (regulatory &amp; policy). Thus a black-box view of the business.</a:t>
            </a:r>
          </a:p>
          <a:p>
            <a:pPr lvl="1" indent="-377190">
              <a:buClr>
                <a:srgbClr val="60CC9E"/>
              </a:buClr>
              <a:buSzPct val="85000"/>
            </a:pPr>
            <a:r>
              <a:rPr altLang="en-US" sz="2200" b="1" dirty="0">
                <a:latin typeface="+mn-lt"/>
              </a:rPr>
              <a:t>Logical</a:t>
            </a:r>
            <a:r>
              <a:rPr altLang="en-US" sz="2200" dirty="0">
                <a:latin typeface="+mn-lt"/>
              </a:rPr>
              <a:t> – this is where Actors come in, but there are also Services.  This is a white-box view of the business, showing the internal elements and their relationships.</a:t>
            </a:r>
          </a:p>
          <a:p>
            <a:pPr lvl="1" indent="-377190">
              <a:buClr>
                <a:srgbClr val="60CC9E"/>
              </a:buClr>
              <a:buSzPct val="85000"/>
            </a:pPr>
            <a:r>
              <a:rPr altLang="en-US" sz="2200" b="1" dirty="0">
                <a:latin typeface="+mn-lt"/>
              </a:rPr>
              <a:t>Physical</a:t>
            </a:r>
            <a:r>
              <a:rPr altLang="en-US" sz="2200" dirty="0">
                <a:latin typeface="+mn-lt"/>
              </a:rPr>
              <a:t> - the representation of a Specification, where the required features (functional and non-functional) are included.</a:t>
            </a:r>
            <a:r>
              <a:rPr lang="en-US" altLang="en-US" sz="2200" dirty="0">
                <a:latin typeface="+mn-lt"/>
              </a:rPr>
              <a:t> Technology approaches are chosen.</a:t>
            </a:r>
            <a:endParaRPr altLang="en-US" sz="2200" dirty="0">
              <a:latin typeface="+mn-lt"/>
            </a:endParaRPr>
          </a:p>
          <a:p>
            <a:pPr lvl="1" indent="-377190">
              <a:buClr>
                <a:srgbClr val="60CC9E"/>
              </a:buClr>
              <a:buSzPct val="85000"/>
            </a:pPr>
            <a:r>
              <a:rPr altLang="en-US" sz="2200" b="1" dirty="0">
                <a:latin typeface="+mn-lt"/>
              </a:rPr>
              <a:t>Implementation</a:t>
            </a:r>
            <a:r>
              <a:rPr altLang="en-US" sz="2200" dirty="0">
                <a:latin typeface="+mn-lt"/>
              </a:rPr>
              <a:t> – actual technology </a:t>
            </a:r>
            <a:r>
              <a:rPr lang="en-US" altLang="en-US" sz="2200" dirty="0">
                <a:latin typeface="+mn-lt"/>
              </a:rPr>
              <a:t>product choices </a:t>
            </a:r>
            <a:r>
              <a:rPr altLang="en-US" sz="2200" dirty="0">
                <a:latin typeface="+mn-lt"/>
              </a:rPr>
              <a:t>and implementation configuration decisions are made.</a:t>
            </a:r>
          </a:p>
          <a:p>
            <a:pPr marL="0" indent="0">
              <a:buClr>
                <a:srgbClr val="60CC9E"/>
              </a:buClr>
              <a:buSzPct val="85000"/>
              <a:buNone/>
            </a:pPr>
            <a:endParaRPr altLang="en-US" sz="1760" dirty="0">
              <a:latin typeface="+mn-lt"/>
            </a:endParaRPr>
          </a:p>
          <a:p>
            <a:pPr marL="0" indent="0">
              <a:buClr>
                <a:srgbClr val="60CC9E"/>
              </a:buClr>
              <a:buSzPct val="85000"/>
              <a:buNone/>
            </a:pPr>
            <a:endParaRPr altLang="en-US" sz="1760" dirty="0">
              <a:latin typeface="+mn-lt"/>
            </a:endParaRP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8"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32</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696135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7DF7265E-E684-4E1A-B479-7FF4C095B838}" type="slidenum">
              <a:rPr lang="en-US" altLang="en-US" sz="990">
                <a:solidFill>
                  <a:schemeClr val="bg1"/>
                </a:solidFill>
              </a:rPr>
              <a:pPr/>
              <a:t>33</a:t>
            </a:fld>
            <a:r>
              <a:rPr lang="en-US" altLang="en-US" sz="990" dirty="0">
                <a:solidFill>
                  <a:schemeClr val="bg1"/>
                </a:solidFill>
              </a:rPr>
              <a:t>  	</a:t>
            </a:r>
          </a:p>
        </p:txBody>
      </p:sp>
      <p:sp>
        <p:nvSpPr>
          <p:cNvPr id="6" name="Title 1"/>
          <p:cNvSpPr>
            <a:spLocks noGrp="1"/>
          </p:cNvSpPr>
          <p:nvPr>
            <p:ph type="title"/>
          </p:nvPr>
        </p:nvSpPr>
        <p:spPr/>
        <p:txBody>
          <a:bodyPr>
            <a:noAutofit/>
          </a:bodyPr>
          <a:lstStyle/>
          <a:p>
            <a:r>
              <a:rPr altLang="en-US" sz="2860" dirty="0">
                <a:effectLst>
                  <a:outerShdw blurRad="38100" dist="38100" dir="2700000" algn="tl">
                    <a:srgbClr val="C0C0C0"/>
                  </a:outerShdw>
                </a:effectLst>
                <a:latin typeface="+mn-lt"/>
              </a:rPr>
              <a:t>Categorization Guidelines for the Elements</a:t>
            </a:r>
            <a:endParaRPr altLang="en-US" sz="2860" dirty="0">
              <a:latin typeface="+mn-lt"/>
            </a:endParaRPr>
          </a:p>
        </p:txBody>
      </p:sp>
      <p:sp>
        <p:nvSpPr>
          <p:cNvPr id="8" name="Content Placeholder 2"/>
          <p:cNvSpPr>
            <a:spLocks noGrp="1"/>
          </p:cNvSpPr>
          <p:nvPr>
            <p:ph type="body" sz="quarter" idx="13"/>
          </p:nvPr>
        </p:nvSpPr>
        <p:spPr>
          <a:xfrm>
            <a:off x="691516" y="1486541"/>
            <a:ext cx="8675370" cy="5922615"/>
          </a:xfrm>
        </p:spPr>
        <p:txBody>
          <a:bodyPr>
            <a:normAutofit fontScale="77500" lnSpcReduction="20000"/>
          </a:bodyPr>
          <a:lstStyle/>
          <a:p>
            <a:pPr>
              <a:buClr>
                <a:srgbClr val="60CC9E"/>
              </a:buClr>
              <a:buSzPct val="85000"/>
              <a:buFont typeface="Wingdings" panose="05000000000000000000" pitchFamily="2" charset="2"/>
              <a:buChar char="Ø"/>
              <a:defRPr/>
            </a:pPr>
            <a:r>
              <a:rPr sz="2640" dirty="0">
                <a:latin typeface="+mn-lt"/>
              </a:rPr>
              <a:t>Semantics should be explicitly documented to reduce ambiguity </a:t>
            </a:r>
          </a:p>
          <a:p>
            <a:pPr>
              <a:buClr>
                <a:srgbClr val="60CC9E"/>
              </a:buClr>
              <a:buSzPct val="85000"/>
              <a:buFont typeface="Wingdings" panose="05000000000000000000" pitchFamily="2" charset="2"/>
              <a:buChar char="Ø"/>
              <a:defRPr/>
            </a:pPr>
            <a:r>
              <a:rPr sz="2640" dirty="0">
                <a:latin typeface="+mn-lt"/>
              </a:rPr>
              <a:t>An Actor is considered to be a person, organization, or system that has at least one role (ServiceComposition) that initiates or interacts with other Actors.  Actors may be internal or external to an organization</a:t>
            </a:r>
          </a:p>
          <a:p>
            <a:pPr>
              <a:buClr>
                <a:srgbClr val="60CC9E"/>
              </a:buClr>
              <a:buSzPct val="85000"/>
              <a:buFont typeface="Wingdings" panose="05000000000000000000" pitchFamily="2" charset="2"/>
              <a:buChar char="Ø"/>
              <a:defRPr/>
            </a:pPr>
            <a:r>
              <a:rPr sz="2640" dirty="0">
                <a:latin typeface="+mn-lt"/>
              </a:rPr>
              <a:t>A ServiceComposition is the usual or expected function, or context, in which an actor consumes/provides a service. An Actor may play a number of roles</a:t>
            </a:r>
          </a:p>
          <a:p>
            <a:pPr>
              <a:buClr>
                <a:srgbClr val="60CC9E"/>
              </a:buClr>
              <a:buSzPct val="85000"/>
              <a:buFont typeface="Wingdings" panose="05000000000000000000" pitchFamily="2" charset="2"/>
              <a:buChar char="Ø"/>
              <a:defRPr/>
            </a:pPr>
            <a:r>
              <a:rPr sz="2640" dirty="0">
                <a:latin typeface="+mn-lt"/>
              </a:rPr>
              <a:t>At the highest level, a Conceptual ServiceComposition represents the goals of the stakeholder (e.g.: Energy Provider).  A Conceptual ServiceComposition will have many defining characteristics</a:t>
            </a:r>
          </a:p>
          <a:p>
            <a:pPr>
              <a:buClr>
                <a:srgbClr val="60CC9E"/>
              </a:buClr>
              <a:buSzPct val="85000"/>
              <a:buFont typeface="Wingdings" panose="05000000000000000000" pitchFamily="2" charset="2"/>
              <a:buChar char="Ø"/>
              <a:defRPr/>
            </a:pPr>
            <a:r>
              <a:rPr sz="2640" dirty="0">
                <a:latin typeface="+mn-lt"/>
              </a:rPr>
              <a:t>A Logical ServiceComposition decomposes/partitions a conceptual role into functional components. At the Logical level is where the mapping from roles to Actors occurs</a:t>
            </a:r>
          </a:p>
          <a:p>
            <a:pPr>
              <a:buClr>
                <a:srgbClr val="60CC9E"/>
              </a:buClr>
              <a:buSzPct val="85000"/>
              <a:buFont typeface="Wingdings" panose="05000000000000000000" pitchFamily="2" charset="2"/>
              <a:buChar char="Ø"/>
              <a:defRPr/>
            </a:pPr>
            <a:r>
              <a:rPr sz="2640" dirty="0">
                <a:latin typeface="+mn-lt"/>
              </a:rPr>
              <a:t>There is no such thing as a Physical ServiceComposition. At this level an Actor simply offers services according to advertised interfaces. Similarly, there is no such thing as a Conceptual Actor</a:t>
            </a:r>
          </a:p>
          <a:p>
            <a:pPr>
              <a:buClr>
                <a:srgbClr val="60CC9E"/>
              </a:buClr>
              <a:buSzPct val="85000"/>
              <a:buFont typeface="Wingdings" panose="05000000000000000000" pitchFamily="2" charset="2"/>
              <a:buChar char="Ø"/>
              <a:defRPr/>
            </a:pPr>
            <a:r>
              <a:rPr sz="2640" dirty="0">
                <a:latin typeface="+mn-lt"/>
              </a:rPr>
              <a:t>A Conceptual ServiceComposition maps to one or more Logical Service Compositions, which get related to one or more Logical Services which are consumed or provided by Logical Actors</a:t>
            </a:r>
            <a:r>
              <a:rPr sz="2640" dirty="0">
                <a:solidFill>
                  <a:srgbClr val="00B0F0"/>
                </a:solidFill>
                <a:latin typeface="+mn-lt"/>
              </a:rPr>
              <a:t> </a:t>
            </a:r>
            <a:r>
              <a:rPr sz="2640" dirty="0">
                <a:solidFill>
                  <a:srgbClr val="FF0000"/>
                </a:solidFill>
                <a:latin typeface="+mn-lt"/>
              </a:rPr>
              <a:t> </a:t>
            </a:r>
          </a:p>
          <a:p>
            <a:pPr>
              <a:buClr>
                <a:srgbClr val="60CC9E"/>
              </a:buClr>
              <a:buSzPct val="85000"/>
              <a:buFont typeface="Wingdings" panose="05000000000000000000" pitchFamily="2" charset="2"/>
              <a:buChar char="Ø"/>
              <a:defRPr/>
            </a:pPr>
            <a:r>
              <a:rPr sz="2640" dirty="0">
                <a:latin typeface="+mn-lt"/>
              </a:rPr>
              <a:t>A Physical  Actor is an instantiation of a Logical Actor.  A Physical Actor performs a set of actions which is a Physical instantiation of a Logical </a:t>
            </a:r>
            <a:r>
              <a:rPr lang="en-US" sz="2640" dirty="0">
                <a:latin typeface="+mn-lt"/>
              </a:rPr>
              <a:t>ServiceComposition</a:t>
            </a:r>
            <a:endParaRPr sz="2640" dirty="0">
              <a:latin typeface="+mn-lt"/>
            </a:endParaRPr>
          </a:p>
          <a:p>
            <a:pPr>
              <a:buClr>
                <a:srgbClr val="60CC9E"/>
              </a:buClr>
              <a:buSzPct val="85000"/>
              <a:buFont typeface="Wingdings" panose="05000000000000000000" pitchFamily="2" charset="2"/>
              <a:buChar char="Ø"/>
              <a:defRPr/>
            </a:pPr>
            <a:endParaRPr sz="1760" b="1" dirty="0">
              <a:latin typeface="+mn-lt"/>
            </a:endParaRPr>
          </a:p>
          <a:p>
            <a:pPr marL="0" indent="0">
              <a:buClr>
                <a:srgbClr val="60CC9E"/>
              </a:buClr>
              <a:buSzPct val="85000"/>
              <a:buNone/>
              <a:defRPr/>
            </a:pPr>
            <a:endParaRPr sz="1760" dirty="0">
              <a:latin typeface="+mn-lt"/>
            </a:endParaRP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33</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627211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9FC527F3-8CF3-487D-9656-52FAAC6BBDF7}" type="slidenum">
              <a:rPr lang="en-US" altLang="en-US" sz="990">
                <a:solidFill>
                  <a:schemeClr val="bg1"/>
                </a:solidFill>
              </a:rPr>
              <a:pPr/>
              <a:t>34</a:t>
            </a:fld>
            <a:r>
              <a:rPr lang="en-US" altLang="en-US" sz="990" dirty="0">
                <a:solidFill>
                  <a:schemeClr val="bg1"/>
                </a:solidFill>
              </a:rPr>
              <a:t>  	</a:t>
            </a:r>
          </a:p>
        </p:txBody>
      </p:sp>
      <p:sp>
        <p:nvSpPr>
          <p:cNvPr id="57347" name="Title 1"/>
          <p:cNvSpPr>
            <a:spLocks noGrp="1"/>
          </p:cNvSpPr>
          <p:nvPr>
            <p:ph type="title"/>
          </p:nvPr>
        </p:nvSpPr>
        <p:spPr/>
        <p:txBody>
          <a:bodyPr/>
          <a:lstStyle/>
          <a:p>
            <a:pPr algn="l"/>
            <a:r>
              <a:rPr altLang="en-US" sz="3520" dirty="0">
                <a:latin typeface="+mn-lt"/>
              </a:rPr>
              <a:t>Summary</a:t>
            </a:r>
          </a:p>
        </p:txBody>
      </p:sp>
      <p:sp>
        <p:nvSpPr>
          <p:cNvPr id="57348" name="Content Placeholder 2"/>
          <p:cNvSpPr>
            <a:spLocks noGrp="1"/>
          </p:cNvSpPr>
          <p:nvPr>
            <p:ph type="body" sz="quarter" idx="13"/>
          </p:nvPr>
        </p:nvSpPr>
        <p:spPr>
          <a:xfrm>
            <a:off x="691515" y="1790810"/>
            <a:ext cx="8675370" cy="5148576"/>
          </a:xfrm>
        </p:spPr>
        <p:txBody>
          <a:bodyPr/>
          <a:lstStyle/>
          <a:p>
            <a:pPr>
              <a:buClr>
                <a:srgbClr val="60CC9E"/>
              </a:buClr>
              <a:buSzPct val="85000"/>
            </a:pPr>
            <a:r>
              <a:rPr altLang="en-US" dirty="0">
                <a:latin typeface="+mn-lt"/>
              </a:rPr>
              <a:t>Created an OWL model (SOA focused), that shows the relationships of the elements across the Conceptual, Logical, Physical abstraction levels</a:t>
            </a:r>
          </a:p>
          <a:p>
            <a:pPr>
              <a:buClr>
                <a:srgbClr val="60CC9E"/>
              </a:buClr>
              <a:buSzPct val="85000"/>
            </a:pPr>
            <a:r>
              <a:rPr altLang="en-US" dirty="0">
                <a:latin typeface="+mn-lt"/>
              </a:rPr>
              <a:t>Started work on:</a:t>
            </a:r>
          </a:p>
          <a:p>
            <a:pPr lvl="1">
              <a:buClr>
                <a:srgbClr val="60CC9E"/>
              </a:buClr>
              <a:buSzPct val="85000"/>
              <a:buFont typeface="Courier New" panose="02070309020205020404" pitchFamily="49" charset="0"/>
              <a:buChar char="o"/>
            </a:pPr>
            <a:r>
              <a:rPr altLang="en-US" sz="2200" dirty="0">
                <a:latin typeface="+mn-lt"/>
              </a:rPr>
              <a:t>using a specific real world use case set of Actors, Services, messages to vet out the OWL model;</a:t>
            </a:r>
          </a:p>
          <a:p>
            <a:pPr lvl="1">
              <a:buClr>
                <a:srgbClr val="60CC9E"/>
              </a:buClr>
              <a:buSzPct val="85000"/>
              <a:buFont typeface="Courier New" panose="02070309020205020404" pitchFamily="49" charset="0"/>
              <a:buChar char="o"/>
            </a:pPr>
            <a:r>
              <a:rPr altLang="en-US" sz="2200" dirty="0">
                <a:latin typeface="+mn-lt"/>
              </a:rPr>
              <a:t>relating the use case set of elements to the gathered set of elements using a “neutral concepts” OWL model of the business scenario that the use case came from; </a:t>
            </a:r>
          </a:p>
          <a:p>
            <a:pPr>
              <a:buClr>
                <a:srgbClr val="60CC9E"/>
              </a:buClr>
              <a:buSzPct val="85000"/>
            </a:pPr>
            <a:r>
              <a:rPr altLang="en-US" sz="2600" dirty="0">
                <a:latin typeface="+mn-lt"/>
              </a:rPr>
              <a:t>Intent is to create the appropriate relationships of one set of elements to another for the purposes of helping identify a common vocabulary of architectural/business terms and elements.</a:t>
            </a:r>
          </a:p>
          <a:p>
            <a:pPr>
              <a:buClr>
                <a:srgbClr val="60CC9E"/>
              </a:buClr>
              <a:buSzPct val="85000"/>
              <a:buFont typeface="Arial" pitchFamily="34" charset="0"/>
              <a:buNone/>
            </a:pPr>
            <a:endParaRPr altLang="en-US" dirty="0">
              <a:latin typeface="+mn-lt"/>
            </a:endParaRPr>
          </a:p>
          <a:p>
            <a:pPr>
              <a:buClr>
                <a:srgbClr val="60CC9E"/>
              </a:buClr>
              <a:buSzPct val="85000"/>
              <a:buFont typeface="Lucida Grande" charset="0"/>
              <a:buChar char="▶"/>
            </a:pPr>
            <a:endParaRPr altLang="en-US" dirty="0">
              <a:latin typeface="+mn-lt"/>
            </a:endParaRP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8"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34</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419140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www.sepapower.org</a:t>
            </a:r>
            <a:endParaRPr lang="en-US" dirty="0"/>
          </a:p>
        </p:txBody>
      </p:sp>
      <p:sp>
        <p:nvSpPr>
          <p:cNvPr id="5" name="Title 1"/>
          <p:cNvSpPr>
            <a:spLocks noGrp="1"/>
          </p:cNvSpPr>
          <p:nvPr>
            <p:ph type="title"/>
          </p:nvPr>
        </p:nvSpPr>
        <p:spPr>
          <a:xfrm>
            <a:off x="5075854" y="3340740"/>
            <a:ext cx="4686300" cy="3708400"/>
          </a:xfrm>
        </p:spPr>
        <p:txBody>
          <a:bodyPr/>
          <a:lstStyle/>
          <a:p>
            <a:pPr algn="ctr">
              <a:defRPr/>
            </a:pPr>
            <a:r>
              <a:rPr lang="en-US" sz="2800" dirty="0">
                <a:latin typeface="+mn-lt"/>
              </a:rPr>
              <a:t>NEUTRAL CONCEPTS MODEL APPROACH</a:t>
            </a:r>
            <a:endParaRPr sz="2800" dirty="0">
              <a:latin typeface="+mn-lt"/>
            </a:endParaRPr>
          </a:p>
        </p:txBody>
      </p:sp>
      <p:pic>
        <p:nvPicPr>
          <p:cNvPr id="6" name="Picture 5"/>
          <p:cNvPicPr>
            <a:picLocks noChangeAspect="1"/>
          </p:cNvPicPr>
          <p:nvPr/>
        </p:nvPicPr>
        <p:blipFill>
          <a:blip r:embed="rId3"/>
          <a:stretch>
            <a:fillRect/>
          </a:stretch>
        </p:blipFill>
        <p:spPr>
          <a:xfrm>
            <a:off x="0" y="0"/>
            <a:ext cx="5075854" cy="7772400"/>
          </a:xfrm>
          <a:prstGeom prst="rect">
            <a:avLst/>
          </a:prstGeom>
        </p:spPr>
      </p:pic>
    </p:spTree>
    <p:extLst>
      <p:ext uri="{BB962C8B-B14F-4D97-AF65-F5344CB8AC3E}">
        <p14:creationId xmlns:p14="http://schemas.microsoft.com/office/powerpoint/2010/main" val="3343716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t="27129" r="2417" b="31001"/>
          <a:stretch>
            <a:fillRect/>
          </a:stretch>
        </p:blipFill>
        <p:spPr bwMode="auto">
          <a:xfrm>
            <a:off x="0" y="1749032"/>
            <a:ext cx="5522258" cy="376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a:xfrm>
            <a:off x="765730" y="273417"/>
            <a:ext cx="7154387" cy="729933"/>
          </a:xfrm>
          <a:prstGeom prst="rect">
            <a:avLst/>
          </a:prstGeom>
        </p:spPr>
        <p:txBody>
          <a:bodyPr anchor="ctr"/>
          <a:lstStyle/>
          <a:p>
            <a:pPr>
              <a:defRPr/>
            </a:pPr>
            <a:r>
              <a:rPr lang="en-US" sz="3080" b="1" dirty="0">
                <a:solidFill>
                  <a:srgbClr val="20396D"/>
                </a:solidFill>
                <a:ea typeface="+mj-ea"/>
                <a:cs typeface="+mj-cs"/>
              </a:rPr>
              <a:t>Mapping Use Case Terms </a:t>
            </a:r>
          </a:p>
          <a:p>
            <a:pPr>
              <a:defRPr/>
            </a:pPr>
            <a:r>
              <a:rPr lang="en-US" sz="2200" dirty="0">
                <a:solidFill>
                  <a:srgbClr val="20396D"/>
                </a:solidFill>
                <a:ea typeface="+mj-ea"/>
                <a:cs typeface="+mj-cs"/>
              </a:rPr>
              <a:t>(example from EPRI </a:t>
            </a:r>
            <a:r>
              <a:rPr lang="en-US" sz="2200" dirty="0" err="1">
                <a:solidFill>
                  <a:srgbClr val="20396D"/>
                </a:solidFill>
                <a:ea typeface="+mj-ea"/>
                <a:cs typeface="+mj-cs"/>
              </a:rPr>
              <a:t>IntelliGrid</a:t>
            </a:r>
            <a:r>
              <a:rPr lang="en-US" sz="2200" dirty="0">
                <a:solidFill>
                  <a:srgbClr val="20396D"/>
                </a:solidFill>
                <a:ea typeface="+mj-ea"/>
                <a:cs typeface="+mj-cs"/>
              </a:rPr>
              <a:t> Use Case Repository</a:t>
            </a:r>
            <a:r>
              <a:rPr lang="en-US" sz="2200" dirty="0">
                <a:solidFill>
                  <a:srgbClr val="1A5EAB"/>
                </a:solidFill>
                <a:ea typeface="+mj-ea"/>
                <a:cs typeface="+mj-cs"/>
              </a:rPr>
              <a:t>)</a:t>
            </a:r>
          </a:p>
        </p:txBody>
      </p:sp>
      <p:pic>
        <p:nvPicPr>
          <p:cNvPr id="593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765" y="2276157"/>
            <a:ext cx="3918585" cy="3654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399" name="Group 7"/>
          <p:cNvGrpSpPr>
            <a:grpSpLocks/>
          </p:cNvGrpSpPr>
          <p:nvPr/>
        </p:nvGrpSpPr>
        <p:grpSpPr bwMode="auto">
          <a:xfrm>
            <a:off x="7489667" y="5047457"/>
            <a:ext cx="2460466" cy="609441"/>
            <a:chOff x="6224953" y="3306579"/>
            <a:chExt cx="2236422" cy="553915"/>
          </a:xfrm>
        </p:grpSpPr>
        <p:sp>
          <p:nvSpPr>
            <p:cNvPr id="10" name="Right Arrow 9"/>
            <p:cNvSpPr/>
            <p:nvPr/>
          </p:nvSpPr>
          <p:spPr>
            <a:xfrm flipH="1">
              <a:off x="6224953" y="3427202"/>
              <a:ext cx="782509" cy="301559"/>
            </a:xfrm>
            <a:prstGeom prst="rightArrow">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80" dirty="0"/>
            </a:p>
          </p:txBody>
        </p:sp>
        <p:sp>
          <p:nvSpPr>
            <p:cNvPr id="9" name="Rectangle 8"/>
            <p:cNvSpPr/>
            <p:nvPr/>
          </p:nvSpPr>
          <p:spPr>
            <a:xfrm>
              <a:off x="7007462" y="3306579"/>
              <a:ext cx="1453913" cy="553915"/>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a:r>
                <a:rPr lang="en-US" altLang="en-US" sz="1980">
                  <a:solidFill>
                    <a:srgbClr val="000000"/>
                  </a:solidFill>
                </a:rPr>
                <a:t>Let’s look at this term</a:t>
              </a:r>
            </a:p>
          </p:txBody>
        </p:sp>
      </p:grpSp>
      <p:sp>
        <p:nvSpPr>
          <p:cNvPr id="4" name="Footer Placeholder 3"/>
          <p:cNvSpPr>
            <a:spLocks noGrp="1"/>
          </p:cNvSpPr>
          <p:nvPr>
            <p:ph type="ftr" sz="quarter" idx="11"/>
          </p:nvPr>
        </p:nvSpPr>
        <p:spPr/>
        <p:txBody>
          <a:bodyPr/>
          <a:lstStyle/>
          <a:p>
            <a:r>
              <a:rPr lang="en-US"/>
              <a:t>www.sepapower.org</a:t>
            </a:r>
            <a:endParaRPr lang="en-US" dirty="0"/>
          </a:p>
        </p:txBody>
      </p:sp>
      <p:sp>
        <p:nvSpPr>
          <p:cNvPr id="1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36</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48936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5"/>
          <p:cNvSpPr txBox="1">
            <a:spLocks noChangeArrowheads="1"/>
          </p:cNvSpPr>
          <p:nvPr/>
        </p:nvSpPr>
        <p:spPr bwMode="auto">
          <a:xfrm>
            <a:off x="471487" y="1637030"/>
            <a:ext cx="5916428"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dirty="0">
                <a:solidFill>
                  <a:srgbClr val="000000"/>
                </a:solidFill>
                <a:latin typeface="+mn-lt"/>
              </a:rPr>
              <a:t>HEM stands for “Home Energy Management</a:t>
            </a:r>
            <a:r>
              <a:rPr lang="en-US" altLang="en-US" sz="1980" dirty="0">
                <a:solidFill>
                  <a:srgbClr val="FF0000"/>
                </a:solidFill>
                <a:latin typeface="+mn-lt"/>
              </a:rPr>
              <a:t>” (</a:t>
            </a:r>
            <a:r>
              <a:rPr lang="en-US" altLang="en-US" sz="1980" dirty="0">
                <a:solidFill>
                  <a:srgbClr val="000000"/>
                </a:solidFill>
                <a:latin typeface="+mn-lt"/>
              </a:rPr>
              <a:t>System</a:t>
            </a:r>
            <a:r>
              <a:rPr lang="en-US" altLang="en-US" sz="1980" dirty="0">
                <a:solidFill>
                  <a:srgbClr val="FF0000"/>
                </a:solidFill>
                <a:latin typeface="+mn-lt"/>
              </a:rPr>
              <a:t>)</a:t>
            </a:r>
            <a:r>
              <a:rPr lang="en-US" altLang="en-US" sz="1980" strike="sngStrike" dirty="0">
                <a:solidFill>
                  <a:srgbClr val="000000"/>
                </a:solidFill>
                <a:latin typeface="+mn-lt"/>
              </a:rPr>
              <a:t>”</a:t>
            </a:r>
          </a:p>
          <a:p>
            <a:endParaRPr lang="en-US" altLang="en-US" sz="1980" dirty="0">
              <a:solidFill>
                <a:srgbClr val="000000"/>
              </a:solidFill>
              <a:latin typeface="+mn-lt"/>
            </a:endParaRPr>
          </a:p>
          <a:p>
            <a:r>
              <a:rPr lang="en-US" altLang="en-US" sz="1980" dirty="0">
                <a:solidFill>
                  <a:srgbClr val="000000"/>
                </a:solidFill>
                <a:latin typeface="+mn-lt"/>
              </a:rPr>
              <a:t>What does that really mean?</a:t>
            </a:r>
          </a:p>
          <a:p>
            <a:endParaRPr lang="en-US" altLang="en-US" sz="1980" dirty="0">
              <a:solidFill>
                <a:srgbClr val="000000"/>
              </a:solidFill>
              <a:latin typeface="+mn-lt"/>
            </a:endParaRPr>
          </a:p>
        </p:txBody>
      </p:sp>
      <p:sp>
        <p:nvSpPr>
          <p:cNvPr id="24" name="Rectangle 23"/>
          <p:cNvSpPr/>
          <p:nvPr/>
        </p:nvSpPr>
        <p:spPr>
          <a:xfrm>
            <a:off x="607695" y="5085874"/>
            <a:ext cx="4348163" cy="7246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A piece of hardware and/or software</a:t>
            </a:r>
          </a:p>
          <a:p>
            <a:pPr algn="ctr">
              <a:defRPr/>
            </a:pPr>
            <a:r>
              <a:rPr lang="en-US" sz="1980" dirty="0">
                <a:solidFill>
                  <a:srgbClr val="000000"/>
                </a:solidFill>
              </a:rPr>
              <a:t>(an Actor)</a:t>
            </a:r>
          </a:p>
        </p:txBody>
      </p:sp>
      <p:sp>
        <p:nvSpPr>
          <p:cNvPr id="25" name="Oval 24"/>
          <p:cNvSpPr/>
          <p:nvPr/>
        </p:nvSpPr>
        <p:spPr>
          <a:xfrm>
            <a:off x="2593182" y="2702243"/>
            <a:ext cx="5044916" cy="899319"/>
          </a:xfrm>
          <a:prstGeom prst="ellipse">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Home Energy Management System</a:t>
            </a:r>
          </a:p>
        </p:txBody>
      </p:sp>
      <p:sp>
        <p:nvSpPr>
          <p:cNvPr id="30" name="Rectangle 29"/>
          <p:cNvSpPr/>
          <p:nvPr/>
        </p:nvSpPr>
        <p:spPr>
          <a:xfrm>
            <a:off x="5228272" y="5085874"/>
            <a:ext cx="4346417" cy="7246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a:r>
              <a:rPr lang="en-US" altLang="en-US" sz="1980">
                <a:solidFill>
                  <a:srgbClr val="000000"/>
                </a:solidFill>
                <a:latin typeface="+mn-lt"/>
              </a:rPr>
              <a:t>…that performs a set of Services</a:t>
            </a:r>
          </a:p>
        </p:txBody>
      </p:sp>
      <p:cxnSp>
        <p:nvCxnSpPr>
          <p:cNvPr id="34" name="Straight Arrow Connector 33"/>
          <p:cNvCxnSpPr>
            <a:stCxn id="25" idx="4"/>
          </p:cNvCxnSpPr>
          <p:nvPr/>
        </p:nvCxnSpPr>
        <p:spPr>
          <a:xfrm flipH="1">
            <a:off x="5099050" y="3601562"/>
            <a:ext cx="15717" cy="1320165"/>
          </a:xfrm>
          <a:prstGeom prst="straightConnector1">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4737577" y="3833813"/>
            <a:ext cx="724693" cy="71247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960" dirty="0">
                <a:solidFill>
                  <a:srgbClr val="000000"/>
                </a:solidFill>
              </a:rPr>
              <a:t>=</a:t>
            </a:r>
          </a:p>
        </p:txBody>
      </p:sp>
      <p:sp>
        <p:nvSpPr>
          <p:cNvPr id="14" name="Title 1"/>
          <p:cNvSpPr txBox="1">
            <a:spLocks/>
          </p:cNvSpPr>
          <p:nvPr/>
        </p:nvSpPr>
        <p:spPr>
          <a:xfrm>
            <a:off x="502920" y="322105"/>
            <a:ext cx="7154387" cy="729933"/>
          </a:xfrm>
          <a:prstGeom prst="rect">
            <a:avLst/>
          </a:prstGeom>
        </p:spPr>
        <p:txBody>
          <a:bodyPr anchor="ctr"/>
          <a:lstStyle/>
          <a:p>
            <a:pPr>
              <a:defRPr/>
            </a:pPr>
            <a:r>
              <a:rPr lang="en-US" sz="3080" b="1" dirty="0">
                <a:solidFill>
                  <a:srgbClr val="1A5EAB"/>
                </a:solidFill>
                <a:ea typeface="+mj-ea"/>
                <a:cs typeface="+mj-cs"/>
              </a:rPr>
              <a:t>The HEM in the AEP/EPRI use case</a:t>
            </a:r>
          </a:p>
        </p:txBody>
      </p:sp>
      <p:sp>
        <p:nvSpPr>
          <p:cNvPr id="4" name="Footer Placeholder 3"/>
          <p:cNvSpPr>
            <a:spLocks noGrp="1"/>
          </p:cNvSpPr>
          <p:nvPr>
            <p:ph type="ftr" sz="quarter" idx="11"/>
          </p:nvPr>
        </p:nvSpPr>
        <p:spPr/>
        <p:txBody>
          <a:bodyPr/>
          <a:lstStyle/>
          <a:p>
            <a:r>
              <a:rPr lang="en-US"/>
              <a:t>www.sepapower.org</a:t>
            </a:r>
            <a:endParaRPr lang="en-US" dirty="0"/>
          </a:p>
        </p:txBody>
      </p:sp>
      <p:sp>
        <p:nvSpPr>
          <p:cNvPr id="1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37</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314080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7695" y="1867535"/>
            <a:ext cx="4348163" cy="726440"/>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A piece of hardware and/or software</a:t>
            </a:r>
          </a:p>
          <a:p>
            <a:pPr algn="ctr">
              <a:defRPr/>
            </a:pPr>
            <a:r>
              <a:rPr lang="en-US" sz="1980" dirty="0">
                <a:solidFill>
                  <a:srgbClr val="000000"/>
                </a:solidFill>
              </a:rPr>
              <a:t>(an Actor)</a:t>
            </a:r>
          </a:p>
        </p:txBody>
      </p:sp>
      <p:sp>
        <p:nvSpPr>
          <p:cNvPr id="63491" name="TextBox 9"/>
          <p:cNvSpPr txBox="1">
            <a:spLocks noChangeArrowheads="1"/>
          </p:cNvSpPr>
          <p:nvPr/>
        </p:nvSpPr>
        <p:spPr bwMode="auto">
          <a:xfrm>
            <a:off x="642620" y="2850675"/>
            <a:ext cx="4089196"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There are different kinds of hardware.</a:t>
            </a:r>
          </a:p>
          <a:p>
            <a:r>
              <a:rPr lang="en-US" altLang="en-US" sz="1980">
                <a:solidFill>
                  <a:srgbClr val="000000"/>
                </a:solidFill>
                <a:latin typeface="+mn-lt"/>
              </a:rPr>
              <a:t>What kind of hardware?</a:t>
            </a:r>
          </a:p>
        </p:txBody>
      </p:sp>
      <p:sp>
        <p:nvSpPr>
          <p:cNvPr id="11" name="Rectangle 10"/>
          <p:cNvSpPr/>
          <p:nvPr/>
        </p:nvSpPr>
        <p:spPr>
          <a:xfrm>
            <a:off x="1353345" y="3788410"/>
            <a:ext cx="2174081"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Sensor hardware</a:t>
            </a:r>
          </a:p>
        </p:txBody>
      </p:sp>
      <p:sp>
        <p:nvSpPr>
          <p:cNvPr id="12" name="Rectangle 11"/>
          <p:cNvSpPr/>
          <p:nvPr/>
        </p:nvSpPr>
        <p:spPr>
          <a:xfrm>
            <a:off x="1353344" y="4598670"/>
            <a:ext cx="2338228"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Actuator hardware</a:t>
            </a:r>
          </a:p>
        </p:txBody>
      </p:sp>
      <p:sp>
        <p:nvSpPr>
          <p:cNvPr id="13" name="Rectangle 12"/>
          <p:cNvSpPr/>
          <p:nvPr/>
        </p:nvSpPr>
        <p:spPr>
          <a:xfrm>
            <a:off x="1353345" y="5424647"/>
            <a:ext cx="2174081"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Control hardware</a:t>
            </a:r>
          </a:p>
        </p:txBody>
      </p:sp>
      <p:sp>
        <p:nvSpPr>
          <p:cNvPr id="14" name="Right Arrow 13"/>
          <p:cNvSpPr/>
          <p:nvPr/>
        </p:nvSpPr>
        <p:spPr>
          <a:xfrm>
            <a:off x="307340" y="5504974"/>
            <a:ext cx="686277" cy="3632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80" dirty="0">
              <a:solidFill>
                <a:schemeClr val="tx1"/>
              </a:solidFill>
            </a:endParaRPr>
          </a:p>
        </p:txBody>
      </p:sp>
      <p:sp>
        <p:nvSpPr>
          <p:cNvPr id="63496" name="TextBox 14"/>
          <p:cNvSpPr txBox="1">
            <a:spLocks noChangeArrowheads="1"/>
          </p:cNvSpPr>
          <p:nvPr/>
        </p:nvSpPr>
        <p:spPr bwMode="auto">
          <a:xfrm>
            <a:off x="5465763" y="2866390"/>
            <a:ext cx="4234685"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There are different grades of hardware.</a:t>
            </a:r>
          </a:p>
        </p:txBody>
      </p:sp>
      <p:sp>
        <p:nvSpPr>
          <p:cNvPr id="16" name="Rectangle 15"/>
          <p:cNvSpPr/>
          <p:nvPr/>
        </p:nvSpPr>
        <p:spPr>
          <a:xfrm>
            <a:off x="6176487" y="4598670"/>
            <a:ext cx="2525078"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Commercial grade</a:t>
            </a:r>
          </a:p>
        </p:txBody>
      </p:sp>
      <p:sp>
        <p:nvSpPr>
          <p:cNvPr id="17" name="Rectangle 16"/>
          <p:cNvSpPr/>
          <p:nvPr/>
        </p:nvSpPr>
        <p:spPr>
          <a:xfrm>
            <a:off x="6176487" y="3774440"/>
            <a:ext cx="2338228"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Industrial grade</a:t>
            </a:r>
          </a:p>
        </p:txBody>
      </p:sp>
      <p:sp>
        <p:nvSpPr>
          <p:cNvPr id="18" name="Rectangle 17"/>
          <p:cNvSpPr/>
          <p:nvPr/>
        </p:nvSpPr>
        <p:spPr>
          <a:xfrm>
            <a:off x="6176487" y="5438617"/>
            <a:ext cx="2338228"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Residential grade</a:t>
            </a:r>
          </a:p>
        </p:txBody>
      </p:sp>
      <p:sp>
        <p:nvSpPr>
          <p:cNvPr id="19" name="Right Arrow 18"/>
          <p:cNvSpPr/>
          <p:nvPr/>
        </p:nvSpPr>
        <p:spPr>
          <a:xfrm>
            <a:off x="5130482" y="5520690"/>
            <a:ext cx="686277" cy="3632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80" dirty="0">
              <a:solidFill>
                <a:srgbClr val="000000"/>
              </a:solidFill>
            </a:endParaRPr>
          </a:p>
        </p:txBody>
      </p:sp>
      <p:sp>
        <p:nvSpPr>
          <p:cNvPr id="63504" name="TextBox 21"/>
          <p:cNvSpPr txBox="1">
            <a:spLocks noChangeArrowheads="1"/>
          </p:cNvSpPr>
          <p:nvPr/>
        </p:nvSpPr>
        <p:spPr bwMode="auto">
          <a:xfrm>
            <a:off x="101593" y="7199602"/>
            <a:ext cx="10057777"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61D90A23-F48F-4A6D-A6D8-DFAAF8F9B360}" type="slidenum">
              <a:rPr lang="en-US" altLang="en-US" sz="990">
                <a:solidFill>
                  <a:schemeClr val="bg1"/>
                </a:solidFill>
              </a:rPr>
              <a:pPr/>
              <a:t>38</a:t>
            </a:fld>
            <a:r>
              <a:rPr lang="en-US" altLang="en-US" sz="990" dirty="0">
                <a:solidFill>
                  <a:schemeClr val="bg1"/>
                </a:solidFill>
              </a:rPr>
              <a:t>  	</a:t>
            </a:r>
          </a:p>
        </p:txBody>
      </p:sp>
      <p:sp>
        <p:nvSpPr>
          <p:cNvPr id="37" name="Title 1"/>
          <p:cNvSpPr txBox="1">
            <a:spLocks/>
          </p:cNvSpPr>
          <p:nvPr/>
        </p:nvSpPr>
        <p:spPr>
          <a:xfrm>
            <a:off x="502920" y="322105"/>
            <a:ext cx="7154387" cy="729933"/>
          </a:xfrm>
          <a:prstGeom prst="rect">
            <a:avLst/>
          </a:prstGeom>
        </p:spPr>
        <p:txBody>
          <a:bodyPr anchor="ctr"/>
          <a:lstStyle/>
          <a:p>
            <a:pPr>
              <a:defRPr/>
            </a:pPr>
            <a:r>
              <a:rPr lang="en-US" sz="3080" b="1" dirty="0">
                <a:solidFill>
                  <a:srgbClr val="1A5EAB"/>
                </a:solidFill>
                <a:ea typeface="+mj-ea"/>
                <a:cs typeface="+mj-cs"/>
              </a:rPr>
              <a:t>The HEM in the AEP/EPRI use case</a:t>
            </a:r>
          </a:p>
        </p:txBody>
      </p:sp>
      <p:sp>
        <p:nvSpPr>
          <p:cNvPr id="4" name="Footer Placeholder 3"/>
          <p:cNvSpPr>
            <a:spLocks noGrp="1"/>
          </p:cNvSpPr>
          <p:nvPr>
            <p:ph type="ftr" sz="quarter" idx="11"/>
          </p:nvPr>
        </p:nvSpPr>
        <p:spPr/>
        <p:txBody>
          <a:bodyPr/>
          <a:lstStyle/>
          <a:p>
            <a:r>
              <a:rPr lang="en-US"/>
              <a:t>www.sepapower.org</a:t>
            </a:r>
            <a:endParaRPr lang="en-US" dirty="0"/>
          </a:p>
        </p:txBody>
      </p:sp>
      <p:sp>
        <p:nvSpPr>
          <p:cNvPr id="22"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38</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581473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02920" y="322105"/>
            <a:ext cx="7154387" cy="729933"/>
          </a:xfrm>
          <a:prstGeom prst="rect">
            <a:avLst/>
          </a:prstGeom>
        </p:spPr>
        <p:txBody>
          <a:bodyPr anchor="ctr"/>
          <a:lstStyle/>
          <a:p>
            <a:pPr>
              <a:defRPr/>
            </a:pPr>
            <a:r>
              <a:rPr lang="en-US" sz="3080" b="1" dirty="0">
                <a:solidFill>
                  <a:srgbClr val="1A5EAB"/>
                </a:solidFill>
                <a:ea typeface="+mj-ea"/>
                <a:cs typeface="+mj-cs"/>
              </a:rPr>
              <a:t>The HEM in the AEP/EPRI use case</a:t>
            </a:r>
          </a:p>
        </p:txBody>
      </p:sp>
      <p:sp>
        <p:nvSpPr>
          <p:cNvPr id="9" name="Rectangle 8"/>
          <p:cNvSpPr/>
          <p:nvPr/>
        </p:nvSpPr>
        <p:spPr>
          <a:xfrm>
            <a:off x="778827" y="2913540"/>
            <a:ext cx="2174082"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Logical Sensor hardware</a:t>
            </a:r>
          </a:p>
        </p:txBody>
      </p:sp>
      <p:sp>
        <p:nvSpPr>
          <p:cNvPr id="10" name="Rectangle 9"/>
          <p:cNvSpPr/>
          <p:nvPr/>
        </p:nvSpPr>
        <p:spPr>
          <a:xfrm>
            <a:off x="7056598" y="5422256"/>
            <a:ext cx="2339976"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Residential grade</a:t>
            </a:r>
          </a:p>
        </p:txBody>
      </p:sp>
      <p:sp>
        <p:nvSpPr>
          <p:cNvPr id="12" name="Rectangle 11"/>
          <p:cNvSpPr/>
          <p:nvPr/>
        </p:nvSpPr>
        <p:spPr>
          <a:xfrm>
            <a:off x="7056598" y="3873403"/>
            <a:ext cx="2339975"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Industrial grade</a:t>
            </a:r>
          </a:p>
        </p:txBody>
      </p:sp>
      <p:sp>
        <p:nvSpPr>
          <p:cNvPr id="13" name="Rectangle 12"/>
          <p:cNvSpPr/>
          <p:nvPr/>
        </p:nvSpPr>
        <p:spPr>
          <a:xfrm>
            <a:off x="7056598" y="4616609"/>
            <a:ext cx="233997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Commercial grade</a:t>
            </a:r>
          </a:p>
        </p:txBody>
      </p:sp>
      <p:sp>
        <p:nvSpPr>
          <p:cNvPr id="14" name="Rectangle 13"/>
          <p:cNvSpPr/>
          <p:nvPr/>
        </p:nvSpPr>
        <p:spPr>
          <a:xfrm>
            <a:off x="3515202" y="2913540"/>
            <a:ext cx="2172335"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Logical Control hardware</a:t>
            </a:r>
          </a:p>
        </p:txBody>
      </p:sp>
      <p:sp>
        <p:nvSpPr>
          <p:cNvPr id="15" name="Rectangle 14"/>
          <p:cNvSpPr/>
          <p:nvPr/>
        </p:nvSpPr>
        <p:spPr>
          <a:xfrm>
            <a:off x="3515202" y="1575912"/>
            <a:ext cx="217233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Logical hardware</a:t>
            </a:r>
          </a:p>
        </p:txBody>
      </p:sp>
      <p:sp>
        <p:nvSpPr>
          <p:cNvPr id="16" name="Rectangle 15"/>
          <p:cNvSpPr/>
          <p:nvPr/>
        </p:nvSpPr>
        <p:spPr>
          <a:xfrm>
            <a:off x="6211412" y="2913540"/>
            <a:ext cx="2338228"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Logical Actuator hardware</a:t>
            </a:r>
          </a:p>
        </p:txBody>
      </p:sp>
      <p:cxnSp>
        <p:nvCxnSpPr>
          <p:cNvPr id="65548" name="Straight Arrow Connector 2"/>
          <p:cNvCxnSpPr>
            <a:cxnSpLocks noChangeShapeType="1"/>
            <a:stCxn id="14" idx="0"/>
            <a:endCxn id="15" idx="2"/>
          </p:cNvCxnSpPr>
          <p:nvPr/>
        </p:nvCxnSpPr>
        <p:spPr bwMode="auto">
          <a:xfrm flipV="1">
            <a:off x="4601369" y="2138204"/>
            <a:ext cx="0" cy="775335"/>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5549" name="Straight Arrow Connector 18"/>
          <p:cNvCxnSpPr>
            <a:cxnSpLocks noChangeShapeType="1"/>
            <a:stCxn id="9" idx="0"/>
            <a:endCxn id="15" idx="2"/>
          </p:cNvCxnSpPr>
          <p:nvPr/>
        </p:nvCxnSpPr>
        <p:spPr bwMode="auto">
          <a:xfrm flipV="1">
            <a:off x="1864996" y="2138204"/>
            <a:ext cx="2736374" cy="775335"/>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5550" name="Straight Arrow Connector 19"/>
          <p:cNvCxnSpPr>
            <a:cxnSpLocks noChangeShapeType="1"/>
            <a:stCxn id="16" idx="0"/>
            <a:endCxn id="15" idx="2"/>
          </p:cNvCxnSpPr>
          <p:nvPr/>
        </p:nvCxnSpPr>
        <p:spPr bwMode="auto">
          <a:xfrm flipH="1" flipV="1">
            <a:off x="4601369" y="2138204"/>
            <a:ext cx="2780030" cy="775335"/>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5551" name="Straight Arrow Connector 23"/>
          <p:cNvCxnSpPr>
            <a:cxnSpLocks noChangeShapeType="1"/>
            <a:endCxn id="14" idx="2"/>
          </p:cNvCxnSpPr>
          <p:nvPr/>
        </p:nvCxnSpPr>
        <p:spPr bwMode="auto">
          <a:xfrm flipV="1">
            <a:off x="4587790" y="3474086"/>
            <a:ext cx="13580" cy="1923723"/>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 name="TextBox 24"/>
          <p:cNvSpPr txBox="1">
            <a:spLocks noChangeArrowheads="1"/>
          </p:cNvSpPr>
          <p:nvPr/>
        </p:nvSpPr>
        <p:spPr bwMode="auto">
          <a:xfrm>
            <a:off x="4538505" y="4446103"/>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cxnSp>
        <p:nvCxnSpPr>
          <p:cNvPr id="65553" name="Straight Arrow Connector 28"/>
          <p:cNvCxnSpPr>
            <a:cxnSpLocks noChangeShapeType="1"/>
            <a:endCxn id="10" idx="1"/>
          </p:cNvCxnSpPr>
          <p:nvPr/>
        </p:nvCxnSpPr>
        <p:spPr bwMode="auto">
          <a:xfrm flipV="1">
            <a:off x="5677060" y="5702530"/>
            <a:ext cx="1379538" cy="874"/>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 name="TextBox 31"/>
          <p:cNvSpPr txBox="1">
            <a:spLocks noChangeArrowheads="1"/>
          </p:cNvSpPr>
          <p:nvPr/>
        </p:nvSpPr>
        <p:spPr bwMode="auto">
          <a:xfrm>
            <a:off x="5925027" y="5403048"/>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cxnSp>
        <p:nvCxnSpPr>
          <p:cNvPr id="65555" name="Straight Arrow Connector 32"/>
          <p:cNvCxnSpPr>
            <a:cxnSpLocks noChangeShapeType="1"/>
          </p:cNvCxnSpPr>
          <p:nvPr/>
        </p:nvCxnSpPr>
        <p:spPr bwMode="auto">
          <a:xfrm>
            <a:off x="665322" y="6392069"/>
            <a:ext cx="941228" cy="0"/>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 name="TextBox 30"/>
          <p:cNvSpPr txBox="1">
            <a:spLocks noChangeArrowheads="1"/>
          </p:cNvSpPr>
          <p:nvPr/>
        </p:nvSpPr>
        <p:spPr bwMode="auto">
          <a:xfrm>
            <a:off x="1669415" y="6163310"/>
            <a:ext cx="1247457"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 subClass</a:t>
            </a:r>
          </a:p>
        </p:txBody>
      </p:sp>
      <p:cxnSp>
        <p:nvCxnSpPr>
          <p:cNvPr id="65557" name="Straight Arrow Connector 25"/>
          <p:cNvCxnSpPr>
            <a:cxnSpLocks noChangeShapeType="1"/>
          </p:cNvCxnSpPr>
          <p:nvPr/>
        </p:nvCxnSpPr>
        <p:spPr bwMode="auto">
          <a:xfrm>
            <a:off x="665322" y="6905467"/>
            <a:ext cx="941228" cy="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 name="TextBox 29"/>
          <p:cNvSpPr txBox="1">
            <a:spLocks noChangeArrowheads="1"/>
          </p:cNvSpPr>
          <p:nvPr/>
        </p:nvSpPr>
        <p:spPr bwMode="auto">
          <a:xfrm>
            <a:off x="1674655" y="6657499"/>
            <a:ext cx="1591205"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 relationship</a:t>
            </a:r>
          </a:p>
        </p:txBody>
      </p:sp>
      <p:sp>
        <p:nvSpPr>
          <p:cNvPr id="27" name="Rectangle 26"/>
          <p:cNvSpPr/>
          <p:nvPr/>
        </p:nvSpPr>
        <p:spPr>
          <a:xfrm>
            <a:off x="3588544" y="5397809"/>
            <a:ext cx="2172335" cy="560547"/>
          </a:xfrm>
          <a:prstGeom prst="rect">
            <a:avLst/>
          </a:prstGeom>
          <a:solidFill>
            <a:srgbClr val="C0504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HEM</a:t>
            </a:r>
          </a:p>
        </p:txBody>
      </p:sp>
      <p:sp>
        <p:nvSpPr>
          <p:cNvPr id="8" name="Footer Placeholder 7"/>
          <p:cNvSpPr>
            <a:spLocks noGrp="1"/>
          </p:cNvSpPr>
          <p:nvPr>
            <p:ph type="ftr" sz="quarter" idx="11"/>
          </p:nvPr>
        </p:nvSpPr>
        <p:spPr/>
        <p:txBody>
          <a:bodyPr/>
          <a:lstStyle/>
          <a:p>
            <a:r>
              <a:rPr lang="en-US"/>
              <a:t>www.sepapower.org</a:t>
            </a:r>
            <a:endParaRPr lang="en-US" dirty="0"/>
          </a:p>
        </p:txBody>
      </p:sp>
      <p:sp>
        <p:nvSpPr>
          <p:cNvPr id="30"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39</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1455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691516" y="506579"/>
            <a:ext cx="6408184" cy="818733"/>
          </a:xfrm>
        </p:spPr>
        <p:txBody>
          <a:bodyPr>
            <a:normAutofit/>
          </a:bodyPr>
          <a:lstStyle/>
          <a:p>
            <a:r>
              <a:rPr lang="en-US" altLang="en-US" sz="3600" b="1" dirty="0">
                <a:latin typeface="+mn-lt"/>
              </a:rPr>
              <a:t>Background</a:t>
            </a:r>
            <a:endParaRPr altLang="en-US" sz="3600" b="1" dirty="0">
              <a:solidFill>
                <a:srgbClr val="FF0000"/>
              </a:solidFill>
              <a:latin typeface="+mn-lt"/>
            </a:endParaRPr>
          </a:p>
        </p:txBody>
      </p:sp>
      <p:sp>
        <p:nvSpPr>
          <p:cNvPr id="17410" name="Content Placeholder 2"/>
          <p:cNvSpPr>
            <a:spLocks noGrp="1"/>
          </p:cNvSpPr>
          <p:nvPr>
            <p:ph type="body" sz="quarter" idx="13"/>
          </p:nvPr>
        </p:nvSpPr>
        <p:spPr>
          <a:xfrm>
            <a:off x="691515" y="2032144"/>
            <a:ext cx="8675370" cy="5213608"/>
          </a:xfrm>
        </p:spPr>
        <p:txBody>
          <a:bodyPr>
            <a:normAutofit/>
          </a:bodyPr>
          <a:lstStyle/>
          <a:p>
            <a:pPr marL="0" indent="0">
              <a:buNone/>
            </a:pPr>
            <a:r>
              <a:rPr lang="en-US" altLang="en-US" dirty="0">
                <a:solidFill>
                  <a:srgbClr val="002060"/>
                </a:solidFill>
                <a:latin typeface="+mn-lt"/>
              </a:rPr>
              <a:t>This effort advances smart grid / grid modernization architecture development efforts</a:t>
            </a:r>
          </a:p>
          <a:p>
            <a:pPr>
              <a:buClr>
                <a:schemeClr val="tx1"/>
              </a:buClr>
              <a:buSzPct val="85000"/>
              <a:buFont typeface="Arial" panose="020B0604020202020204" pitchFamily="34" charset="0"/>
              <a:buChar char="•"/>
            </a:pPr>
            <a:r>
              <a:rPr lang="en-US" altLang="en-US" dirty="0">
                <a:solidFill>
                  <a:srgbClr val="002060"/>
                </a:solidFill>
                <a:latin typeface="+mn-lt"/>
              </a:rPr>
              <a:t>Built upon earlier smart grid architecture efforts: NIST Framework and Roadmap for SG Interoperability Standards, SGAC smart grid architectural conceptualization and gathering of architectural elements, GWAC Interoperability Layers, and SGAM development and release</a:t>
            </a:r>
          </a:p>
          <a:p>
            <a:pPr>
              <a:buClr>
                <a:schemeClr val="tx1"/>
              </a:buClr>
              <a:buSzPct val="85000"/>
              <a:buFont typeface="Arial" panose="020B0604020202020204" pitchFamily="34" charset="0"/>
              <a:buChar char="•"/>
            </a:pPr>
            <a:r>
              <a:rPr lang="en-US" altLang="en-US" dirty="0">
                <a:solidFill>
                  <a:srgbClr val="002060"/>
                </a:solidFill>
                <a:latin typeface="+mn-lt"/>
              </a:rPr>
              <a:t>Using a methodology from common Architecture Frameworks: TOGAF, </a:t>
            </a:r>
            <a:r>
              <a:rPr lang="en-US" altLang="en-US" dirty="0" err="1">
                <a:solidFill>
                  <a:srgbClr val="002060"/>
                </a:solidFill>
                <a:latin typeface="+mn-lt"/>
              </a:rPr>
              <a:t>Zachman</a:t>
            </a:r>
            <a:r>
              <a:rPr lang="en-US" altLang="en-US" dirty="0">
                <a:solidFill>
                  <a:srgbClr val="002060"/>
                </a:solidFill>
                <a:latin typeface="+mn-lt"/>
              </a:rPr>
              <a:t>, and SOA</a:t>
            </a:r>
          </a:p>
          <a:p>
            <a:pPr marL="0" indent="0">
              <a:buNone/>
            </a:pPr>
            <a:endParaRPr altLang="en-US" dirty="0"/>
          </a:p>
        </p:txBody>
      </p:sp>
      <p:sp>
        <p:nvSpPr>
          <p:cNvPr id="6" name="TextBox 5"/>
          <p:cNvSpPr txBox="1">
            <a:spLocks noChangeArrowheads="1"/>
          </p:cNvSpPr>
          <p:nvPr/>
        </p:nvSpPr>
        <p:spPr bwMode="auto">
          <a:xfrm>
            <a:off x="0" y="7527718"/>
            <a:ext cx="10058400" cy="244682"/>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pPr eaLnBrk="1" hangingPunct="1"/>
            <a:r>
              <a:rPr lang="en-US" altLang="en-US" sz="990" dirty="0">
                <a:solidFill>
                  <a:schemeClr val="bg1"/>
                </a:solidFill>
              </a:rPr>
              <a:t>Copyright ©2017.  SGIP, Inc.		Page </a:t>
            </a:r>
            <a:fld id="{40F73C8B-1C89-4ABC-935B-8AA325E83B0B}" type="slidenum">
              <a:rPr lang="en-US" altLang="en-US" sz="990">
                <a:solidFill>
                  <a:schemeClr val="bg1"/>
                </a:solidFill>
              </a:rPr>
              <a:pPr eaLnBrk="1" hangingPunct="1"/>
              <a:t>4</a:t>
            </a:fld>
            <a:r>
              <a:rPr lang="en-US" altLang="en-US" sz="990" dirty="0">
                <a:solidFill>
                  <a:schemeClr val="bg1"/>
                </a:solidFill>
              </a:rPr>
              <a:t>  	</a:t>
            </a:r>
          </a:p>
        </p:txBody>
      </p:sp>
      <p:sp>
        <p:nvSpPr>
          <p:cNvPr id="5" name="TextBox 4"/>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148813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Box 5"/>
          <p:cNvSpPr txBox="1">
            <a:spLocks noChangeArrowheads="1"/>
          </p:cNvSpPr>
          <p:nvPr/>
        </p:nvSpPr>
        <p:spPr bwMode="auto">
          <a:xfrm>
            <a:off x="471488" y="1322705"/>
            <a:ext cx="4409990"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OK, we have characterized the hardware.</a:t>
            </a:r>
          </a:p>
          <a:p>
            <a:r>
              <a:rPr lang="en-US" altLang="en-US" sz="1980">
                <a:solidFill>
                  <a:srgbClr val="000000"/>
                </a:solidFill>
                <a:latin typeface="+mn-lt"/>
              </a:rPr>
              <a:t>What about the Services it performs?</a:t>
            </a:r>
          </a:p>
          <a:p>
            <a:endParaRPr lang="en-US" altLang="en-US" sz="1980">
              <a:solidFill>
                <a:srgbClr val="000000"/>
              </a:solidFill>
              <a:latin typeface="+mn-lt"/>
            </a:endParaRPr>
          </a:p>
        </p:txBody>
      </p:sp>
      <p:sp>
        <p:nvSpPr>
          <p:cNvPr id="67595" name="TextBox 11"/>
          <p:cNvSpPr txBox="1">
            <a:spLocks noChangeArrowheads="1"/>
          </p:cNvSpPr>
          <p:nvPr/>
        </p:nvSpPr>
        <p:spPr bwMode="auto">
          <a:xfrm>
            <a:off x="-155" y="7199606"/>
            <a:ext cx="10057777"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6632C73E-A4F0-46A1-9855-59518C764B53}" type="slidenum">
              <a:rPr lang="en-US" altLang="en-US" sz="990">
                <a:solidFill>
                  <a:schemeClr val="bg1"/>
                </a:solidFill>
              </a:rPr>
              <a:pPr/>
              <a:t>40</a:t>
            </a:fld>
            <a:r>
              <a:rPr lang="en-US" altLang="en-US" sz="990" dirty="0">
                <a:solidFill>
                  <a:schemeClr val="bg1"/>
                </a:solidFill>
              </a:rPr>
              <a:t>  	</a:t>
            </a:r>
          </a:p>
        </p:txBody>
      </p:sp>
      <p:sp>
        <p:nvSpPr>
          <p:cNvPr id="16" name="Title 1"/>
          <p:cNvSpPr txBox="1">
            <a:spLocks/>
          </p:cNvSpPr>
          <p:nvPr/>
        </p:nvSpPr>
        <p:spPr>
          <a:xfrm>
            <a:off x="502920" y="322105"/>
            <a:ext cx="7154387" cy="729933"/>
          </a:xfrm>
          <a:prstGeom prst="rect">
            <a:avLst/>
          </a:prstGeom>
        </p:spPr>
        <p:txBody>
          <a:bodyPr anchor="ctr"/>
          <a:lstStyle/>
          <a:p>
            <a:pPr>
              <a:defRPr/>
            </a:pPr>
            <a:r>
              <a:rPr lang="en-US" sz="3080" b="1" dirty="0">
                <a:solidFill>
                  <a:srgbClr val="1A5EAB"/>
                </a:solidFill>
                <a:ea typeface="+mj-ea"/>
                <a:cs typeface="+mj-cs"/>
              </a:rPr>
              <a:t>The HEM in the AEP/EPRI use case</a:t>
            </a:r>
          </a:p>
        </p:txBody>
      </p:sp>
      <p:sp>
        <p:nvSpPr>
          <p:cNvPr id="22" name="Rectangle 21"/>
          <p:cNvSpPr/>
          <p:nvPr/>
        </p:nvSpPr>
        <p:spPr>
          <a:xfrm>
            <a:off x="607695" y="4809967"/>
            <a:ext cx="4348163" cy="72644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A piece of hardware and/or software</a:t>
            </a:r>
          </a:p>
          <a:p>
            <a:pPr algn="ctr">
              <a:defRPr/>
            </a:pPr>
            <a:r>
              <a:rPr lang="en-US" sz="1980" dirty="0">
                <a:solidFill>
                  <a:srgbClr val="000000"/>
                </a:solidFill>
              </a:rPr>
              <a:t>(an Actor)</a:t>
            </a:r>
          </a:p>
        </p:txBody>
      </p:sp>
      <p:sp>
        <p:nvSpPr>
          <p:cNvPr id="23" name="Oval 22"/>
          <p:cNvSpPr/>
          <p:nvPr/>
        </p:nvSpPr>
        <p:spPr>
          <a:xfrm>
            <a:off x="2593182" y="2428082"/>
            <a:ext cx="5044916" cy="89931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Home Energy Management System</a:t>
            </a:r>
          </a:p>
        </p:txBody>
      </p:sp>
      <p:sp>
        <p:nvSpPr>
          <p:cNvPr id="26" name="Rectangle 25"/>
          <p:cNvSpPr/>
          <p:nvPr/>
        </p:nvSpPr>
        <p:spPr>
          <a:xfrm>
            <a:off x="5228272" y="4809967"/>
            <a:ext cx="4346417" cy="726440"/>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a:r>
              <a:rPr lang="en-US" altLang="en-US" sz="1980">
                <a:solidFill>
                  <a:srgbClr val="000000"/>
                </a:solidFill>
                <a:latin typeface="+mn-lt"/>
              </a:rPr>
              <a:t>…that performs a set of Services</a:t>
            </a:r>
          </a:p>
        </p:txBody>
      </p:sp>
      <p:cxnSp>
        <p:nvCxnSpPr>
          <p:cNvPr id="27" name="Straight Arrow Connector 26"/>
          <p:cNvCxnSpPr>
            <a:stCxn id="23" idx="4"/>
          </p:cNvCxnSpPr>
          <p:nvPr/>
        </p:nvCxnSpPr>
        <p:spPr>
          <a:xfrm flipH="1">
            <a:off x="5099050" y="3327400"/>
            <a:ext cx="15717" cy="1320165"/>
          </a:xfrm>
          <a:prstGeom prst="straightConnector1">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37577" y="3559652"/>
            <a:ext cx="724693" cy="71247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960" dirty="0">
                <a:solidFill>
                  <a:srgbClr val="000000"/>
                </a:solidFill>
              </a:rPr>
              <a:t>=</a:t>
            </a:r>
          </a:p>
        </p:txBody>
      </p:sp>
      <p:sp>
        <p:nvSpPr>
          <p:cNvPr id="4" name="Footer Placeholder 3"/>
          <p:cNvSpPr>
            <a:spLocks noGrp="1"/>
          </p:cNvSpPr>
          <p:nvPr>
            <p:ph type="ftr" sz="quarter" idx="11"/>
          </p:nvPr>
        </p:nvSpPr>
        <p:spPr/>
        <p:txBody>
          <a:bodyPr/>
          <a:lstStyle/>
          <a:p>
            <a:r>
              <a:rPr lang="en-US"/>
              <a:t>www.sepapower.org</a:t>
            </a:r>
            <a:endParaRPr lang="en-US" dirty="0"/>
          </a:p>
        </p:txBody>
      </p:sp>
      <p:sp>
        <p:nvSpPr>
          <p:cNvPr id="1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40</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700101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4"/>
          <p:cNvSpPr txBox="1">
            <a:spLocks noChangeArrowheads="1"/>
          </p:cNvSpPr>
          <p:nvPr/>
        </p:nvSpPr>
        <p:spPr bwMode="auto">
          <a:xfrm>
            <a:off x="237490" y="1411765"/>
            <a:ext cx="2685733"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u="sng" dirty="0">
                <a:solidFill>
                  <a:srgbClr val="20396D"/>
                </a:solidFill>
                <a:latin typeface="+mn-lt"/>
              </a:rPr>
              <a:t>Services</a:t>
            </a:r>
          </a:p>
          <a:p>
            <a:endParaRPr lang="en-US" altLang="en-US" sz="1980" dirty="0">
              <a:solidFill>
                <a:srgbClr val="20396D"/>
              </a:solidFill>
              <a:latin typeface="+mn-lt"/>
            </a:endParaRPr>
          </a:p>
          <a:p>
            <a:r>
              <a:rPr lang="en-US" altLang="en-US" sz="1980" dirty="0">
                <a:solidFill>
                  <a:srgbClr val="20396D"/>
                </a:solidFill>
                <a:latin typeface="+mn-lt"/>
              </a:rPr>
              <a:t>We can define a hierarchy of Services</a:t>
            </a:r>
          </a:p>
          <a:p>
            <a:endParaRPr lang="en-US" altLang="en-US" sz="1980" dirty="0">
              <a:solidFill>
                <a:srgbClr val="000000"/>
              </a:solidFill>
              <a:latin typeface="+mn-lt"/>
            </a:endParaRPr>
          </a:p>
          <a:p>
            <a:endParaRPr lang="en-US" altLang="en-US" sz="1980" dirty="0">
              <a:solidFill>
                <a:srgbClr val="000000"/>
              </a:solidFill>
              <a:latin typeface="+mn-lt"/>
            </a:endParaRPr>
          </a:p>
          <a:p>
            <a:endParaRPr lang="en-US" altLang="en-US" sz="1980" dirty="0">
              <a:solidFill>
                <a:srgbClr val="000000"/>
              </a:solidFill>
              <a:latin typeface="+mn-lt"/>
            </a:endParaRPr>
          </a:p>
          <a:p>
            <a:r>
              <a:rPr lang="en-US" altLang="en-US" sz="1980" dirty="0">
                <a:solidFill>
                  <a:srgbClr val="20396D"/>
                </a:solidFill>
                <a:latin typeface="+mn-lt"/>
              </a:rPr>
              <a:t>For this Demand Response (DR) use case, we know the HEM provides at least a DR service </a:t>
            </a:r>
          </a:p>
        </p:txBody>
      </p:sp>
      <p:sp>
        <p:nvSpPr>
          <p:cNvPr id="12" name="Title 1"/>
          <p:cNvSpPr txBox="1">
            <a:spLocks/>
          </p:cNvSpPr>
          <p:nvPr/>
        </p:nvSpPr>
        <p:spPr>
          <a:xfrm>
            <a:off x="502920" y="322105"/>
            <a:ext cx="7154387" cy="729933"/>
          </a:xfrm>
          <a:prstGeom prst="rect">
            <a:avLst/>
          </a:prstGeom>
        </p:spPr>
        <p:txBody>
          <a:bodyPr anchor="ctr"/>
          <a:lstStyle/>
          <a:p>
            <a:pPr>
              <a:defRPr/>
            </a:pPr>
            <a:r>
              <a:rPr lang="en-US" sz="3080" b="1" dirty="0">
                <a:solidFill>
                  <a:srgbClr val="1A5EAB"/>
                </a:solidFill>
                <a:ea typeface="+mj-ea"/>
                <a:cs typeface="+mj-cs"/>
              </a:rPr>
              <a:t>The HEM in the AEP/EPRI use case</a:t>
            </a:r>
          </a:p>
        </p:txBody>
      </p:sp>
      <p:sp>
        <p:nvSpPr>
          <p:cNvPr id="10" name="Rectangle 9"/>
          <p:cNvSpPr/>
          <p:nvPr/>
        </p:nvSpPr>
        <p:spPr>
          <a:xfrm>
            <a:off x="5198587" y="1132365"/>
            <a:ext cx="3026251"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LogicalServiceComposition</a:t>
            </a:r>
            <a:endParaRPr lang="en-US" sz="1980" dirty="0">
              <a:solidFill>
                <a:srgbClr val="000000"/>
              </a:solidFill>
            </a:endParaRPr>
          </a:p>
        </p:txBody>
      </p:sp>
      <p:sp>
        <p:nvSpPr>
          <p:cNvPr id="11" name="Rectangle 10"/>
          <p:cNvSpPr/>
          <p:nvPr/>
        </p:nvSpPr>
        <p:spPr>
          <a:xfrm>
            <a:off x="6868002" y="2323307"/>
            <a:ext cx="3027998"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DistributionService</a:t>
            </a:r>
            <a:endParaRPr lang="en-US" sz="1980" dirty="0">
              <a:solidFill>
                <a:srgbClr val="000000"/>
              </a:solidFill>
            </a:endParaRPr>
          </a:p>
        </p:txBody>
      </p:sp>
      <p:sp>
        <p:nvSpPr>
          <p:cNvPr id="13" name="Rectangle 12"/>
          <p:cNvSpPr/>
          <p:nvPr/>
        </p:nvSpPr>
        <p:spPr>
          <a:xfrm>
            <a:off x="3684587" y="2323307"/>
            <a:ext cx="3026252"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FacilityService</a:t>
            </a:r>
            <a:endParaRPr lang="en-US" sz="1980" dirty="0">
              <a:solidFill>
                <a:srgbClr val="000000"/>
              </a:solidFill>
            </a:endParaRPr>
          </a:p>
        </p:txBody>
      </p:sp>
      <p:sp>
        <p:nvSpPr>
          <p:cNvPr id="14" name="Rectangle 13"/>
          <p:cNvSpPr/>
          <p:nvPr/>
        </p:nvSpPr>
        <p:spPr>
          <a:xfrm>
            <a:off x="3684587" y="3741262"/>
            <a:ext cx="3026252"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EnergyManagementService</a:t>
            </a:r>
            <a:endParaRPr lang="en-US" sz="1980" dirty="0">
              <a:solidFill>
                <a:srgbClr val="000000"/>
              </a:solidFill>
            </a:endParaRPr>
          </a:p>
        </p:txBody>
      </p:sp>
      <p:sp>
        <p:nvSpPr>
          <p:cNvPr id="15" name="Rectangle 14"/>
          <p:cNvSpPr/>
          <p:nvPr/>
        </p:nvSpPr>
        <p:spPr>
          <a:xfrm>
            <a:off x="6868002" y="3741262"/>
            <a:ext cx="3027998"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SecurityService</a:t>
            </a:r>
            <a:endParaRPr lang="en-US" sz="1980" dirty="0">
              <a:solidFill>
                <a:srgbClr val="000000"/>
              </a:solidFill>
            </a:endParaRPr>
          </a:p>
        </p:txBody>
      </p:sp>
      <p:sp>
        <p:nvSpPr>
          <p:cNvPr id="16" name="Rectangle 15"/>
          <p:cNvSpPr/>
          <p:nvPr/>
        </p:nvSpPr>
        <p:spPr>
          <a:xfrm>
            <a:off x="3684587" y="5215097"/>
            <a:ext cx="3026252"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DRVENService</a:t>
            </a:r>
            <a:endParaRPr lang="en-US" sz="1980" dirty="0">
              <a:solidFill>
                <a:srgbClr val="000000"/>
              </a:solidFill>
            </a:endParaRPr>
          </a:p>
        </p:txBody>
      </p:sp>
      <p:sp>
        <p:nvSpPr>
          <p:cNvPr id="17" name="Rectangle 16"/>
          <p:cNvSpPr/>
          <p:nvPr/>
        </p:nvSpPr>
        <p:spPr>
          <a:xfrm>
            <a:off x="476727" y="5215097"/>
            <a:ext cx="3026251"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HVACManag</a:t>
            </a:r>
            <a:r>
              <a:rPr lang="en-US" sz="1980" dirty="0" err="1">
                <a:solidFill>
                  <a:srgbClr val="FF0000"/>
                </a:solidFill>
              </a:rPr>
              <a:t>e</a:t>
            </a:r>
            <a:r>
              <a:rPr lang="en-US" sz="1980" dirty="0" err="1">
                <a:solidFill>
                  <a:srgbClr val="000000"/>
                </a:solidFill>
              </a:rPr>
              <a:t>mentService</a:t>
            </a:r>
            <a:endParaRPr lang="en-US" sz="1980" dirty="0">
              <a:solidFill>
                <a:srgbClr val="000000"/>
              </a:solidFill>
            </a:endParaRPr>
          </a:p>
        </p:txBody>
      </p:sp>
      <p:sp>
        <p:nvSpPr>
          <p:cNvPr id="18" name="Rectangle 17"/>
          <p:cNvSpPr/>
          <p:nvPr/>
        </p:nvSpPr>
        <p:spPr>
          <a:xfrm>
            <a:off x="6868002" y="5223828"/>
            <a:ext cx="3027998"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DERManagementService</a:t>
            </a:r>
            <a:endParaRPr lang="en-US" sz="1980" dirty="0">
              <a:solidFill>
                <a:srgbClr val="000000"/>
              </a:solidFill>
            </a:endParaRPr>
          </a:p>
        </p:txBody>
      </p:sp>
      <p:sp>
        <p:nvSpPr>
          <p:cNvPr id="19" name="Rectangle 18"/>
          <p:cNvSpPr/>
          <p:nvPr/>
        </p:nvSpPr>
        <p:spPr>
          <a:xfrm>
            <a:off x="4115912" y="6407785"/>
            <a:ext cx="2172335" cy="560547"/>
          </a:xfrm>
          <a:prstGeom prst="rect">
            <a:avLst/>
          </a:prstGeom>
          <a:solidFill>
            <a:srgbClr val="C0504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HEM</a:t>
            </a:r>
          </a:p>
        </p:txBody>
      </p:sp>
      <p:cxnSp>
        <p:nvCxnSpPr>
          <p:cNvPr id="69647" name="Straight Arrow Connector 19"/>
          <p:cNvCxnSpPr>
            <a:cxnSpLocks noChangeShapeType="1"/>
            <a:stCxn id="13" idx="0"/>
            <a:endCxn id="10" idx="2"/>
          </p:cNvCxnSpPr>
          <p:nvPr/>
        </p:nvCxnSpPr>
        <p:spPr bwMode="auto">
          <a:xfrm flipV="1">
            <a:off x="5198587" y="1692910"/>
            <a:ext cx="1512253" cy="630397"/>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648" name="Straight Arrow Connector 21"/>
          <p:cNvCxnSpPr>
            <a:cxnSpLocks noChangeShapeType="1"/>
            <a:stCxn id="14" idx="0"/>
            <a:endCxn id="13" idx="2"/>
          </p:cNvCxnSpPr>
          <p:nvPr/>
        </p:nvCxnSpPr>
        <p:spPr bwMode="auto">
          <a:xfrm flipV="1">
            <a:off x="5198587" y="2883853"/>
            <a:ext cx="0" cy="857409"/>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649" name="Straight Arrow Connector 24"/>
          <p:cNvCxnSpPr>
            <a:cxnSpLocks noChangeShapeType="1"/>
            <a:stCxn id="18" idx="0"/>
            <a:endCxn id="14" idx="2"/>
          </p:cNvCxnSpPr>
          <p:nvPr/>
        </p:nvCxnSpPr>
        <p:spPr bwMode="auto">
          <a:xfrm flipH="1" flipV="1">
            <a:off x="5198587" y="4303554"/>
            <a:ext cx="3183413" cy="920273"/>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650" name="Straight Arrow Connector 25"/>
          <p:cNvCxnSpPr>
            <a:cxnSpLocks noChangeShapeType="1"/>
            <a:stCxn id="16" idx="0"/>
            <a:endCxn id="14" idx="2"/>
          </p:cNvCxnSpPr>
          <p:nvPr/>
        </p:nvCxnSpPr>
        <p:spPr bwMode="auto">
          <a:xfrm flipV="1">
            <a:off x="5198587" y="4303555"/>
            <a:ext cx="0" cy="911543"/>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651" name="Straight Arrow Connector 26"/>
          <p:cNvCxnSpPr>
            <a:cxnSpLocks noChangeShapeType="1"/>
            <a:stCxn id="11" idx="0"/>
            <a:endCxn id="10" idx="2"/>
          </p:cNvCxnSpPr>
          <p:nvPr/>
        </p:nvCxnSpPr>
        <p:spPr bwMode="auto">
          <a:xfrm flipH="1" flipV="1">
            <a:off x="6710840" y="1692910"/>
            <a:ext cx="1671161" cy="630397"/>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652" name="Straight Arrow Connector 27"/>
          <p:cNvCxnSpPr>
            <a:cxnSpLocks noChangeShapeType="1"/>
            <a:stCxn id="15" idx="0"/>
            <a:endCxn id="13" idx="2"/>
          </p:cNvCxnSpPr>
          <p:nvPr/>
        </p:nvCxnSpPr>
        <p:spPr bwMode="auto">
          <a:xfrm flipH="1" flipV="1">
            <a:off x="5198587" y="2883853"/>
            <a:ext cx="3183413" cy="857409"/>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653" name="Straight Arrow Connector 39"/>
          <p:cNvCxnSpPr>
            <a:cxnSpLocks noChangeShapeType="1"/>
            <a:stCxn id="17" idx="0"/>
            <a:endCxn id="14" idx="2"/>
          </p:cNvCxnSpPr>
          <p:nvPr/>
        </p:nvCxnSpPr>
        <p:spPr bwMode="auto">
          <a:xfrm flipV="1">
            <a:off x="1990725" y="4303555"/>
            <a:ext cx="3207862" cy="911543"/>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654" name="Straight Arrow Connector 28"/>
          <p:cNvCxnSpPr>
            <a:cxnSpLocks noChangeShapeType="1"/>
            <a:stCxn id="19" idx="0"/>
            <a:endCxn id="16" idx="2"/>
          </p:cNvCxnSpPr>
          <p:nvPr/>
        </p:nvCxnSpPr>
        <p:spPr bwMode="auto">
          <a:xfrm flipH="1" flipV="1">
            <a:off x="5198587" y="5777390"/>
            <a:ext cx="3493" cy="630396"/>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655" name="Straight Arrow Connector 29"/>
          <p:cNvCxnSpPr>
            <a:cxnSpLocks noChangeShapeType="1"/>
          </p:cNvCxnSpPr>
          <p:nvPr/>
        </p:nvCxnSpPr>
        <p:spPr bwMode="auto">
          <a:xfrm>
            <a:off x="665322" y="6392069"/>
            <a:ext cx="941228" cy="0"/>
          </a:xfrm>
          <a:prstGeom prst="straightConnector1">
            <a:avLst/>
          </a:prstGeom>
          <a:noFill/>
          <a:ln w="38100">
            <a:solidFill>
              <a:schemeClr val="tx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 name="TextBox 30"/>
          <p:cNvSpPr txBox="1">
            <a:spLocks noChangeArrowheads="1"/>
          </p:cNvSpPr>
          <p:nvPr/>
        </p:nvSpPr>
        <p:spPr bwMode="auto">
          <a:xfrm>
            <a:off x="1669415" y="6163310"/>
            <a:ext cx="1247457"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 subClass</a:t>
            </a:r>
          </a:p>
        </p:txBody>
      </p:sp>
      <p:cxnSp>
        <p:nvCxnSpPr>
          <p:cNvPr id="69657" name="Straight Arrow Connector 31"/>
          <p:cNvCxnSpPr>
            <a:cxnSpLocks noChangeShapeType="1"/>
          </p:cNvCxnSpPr>
          <p:nvPr/>
        </p:nvCxnSpPr>
        <p:spPr bwMode="auto">
          <a:xfrm>
            <a:off x="665322" y="6905467"/>
            <a:ext cx="941228" cy="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 name="TextBox 29"/>
          <p:cNvSpPr txBox="1">
            <a:spLocks noChangeArrowheads="1"/>
          </p:cNvSpPr>
          <p:nvPr/>
        </p:nvSpPr>
        <p:spPr bwMode="auto">
          <a:xfrm>
            <a:off x="1674655" y="6657499"/>
            <a:ext cx="1591205"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 relationship</a:t>
            </a:r>
          </a:p>
        </p:txBody>
      </p:sp>
      <p:sp>
        <p:nvSpPr>
          <p:cNvPr id="6" name="Footer Placeholder 5"/>
          <p:cNvSpPr>
            <a:spLocks noGrp="1"/>
          </p:cNvSpPr>
          <p:nvPr>
            <p:ph type="ftr" sz="quarter" idx="11"/>
          </p:nvPr>
        </p:nvSpPr>
        <p:spPr/>
        <p:txBody>
          <a:bodyPr/>
          <a:lstStyle/>
          <a:p>
            <a:r>
              <a:rPr lang="en-US"/>
              <a:t>www.sepapower.org</a:t>
            </a:r>
            <a:endParaRPr lang="en-US" dirty="0"/>
          </a:p>
        </p:txBody>
      </p:sp>
      <p:sp>
        <p:nvSpPr>
          <p:cNvPr id="33"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41</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54275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4"/>
          <p:cNvSpPr txBox="1">
            <a:spLocks noChangeArrowheads="1"/>
          </p:cNvSpPr>
          <p:nvPr/>
        </p:nvSpPr>
        <p:spPr bwMode="auto">
          <a:xfrm>
            <a:off x="237490" y="1177767"/>
            <a:ext cx="8884920"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u="sng" dirty="0">
                <a:solidFill>
                  <a:srgbClr val="000000"/>
                </a:solidFill>
                <a:latin typeface="+mn-lt"/>
              </a:rPr>
              <a:t>Definition of HEM</a:t>
            </a:r>
          </a:p>
          <a:p>
            <a:endParaRPr lang="en-US" altLang="en-US" sz="1980" dirty="0">
              <a:solidFill>
                <a:srgbClr val="000000"/>
              </a:solidFill>
              <a:latin typeface="+mn-lt"/>
            </a:endParaRPr>
          </a:p>
          <a:p>
            <a:r>
              <a:rPr lang="en-US" altLang="en-US" sz="1980" dirty="0">
                <a:solidFill>
                  <a:srgbClr val="000000"/>
                </a:solidFill>
                <a:latin typeface="+mn-lt"/>
              </a:rPr>
              <a:t>So, a definition of the HEM in this use case might be captured as follows:</a:t>
            </a:r>
          </a:p>
        </p:txBody>
      </p:sp>
      <p:sp>
        <p:nvSpPr>
          <p:cNvPr id="12" name="Title 1"/>
          <p:cNvSpPr txBox="1">
            <a:spLocks/>
          </p:cNvSpPr>
          <p:nvPr/>
        </p:nvSpPr>
        <p:spPr>
          <a:xfrm>
            <a:off x="502920" y="322105"/>
            <a:ext cx="7154387" cy="729933"/>
          </a:xfrm>
          <a:prstGeom prst="rect">
            <a:avLst/>
          </a:prstGeom>
        </p:spPr>
        <p:txBody>
          <a:bodyPr anchor="ctr"/>
          <a:lstStyle/>
          <a:p>
            <a:pPr>
              <a:defRPr/>
            </a:pPr>
            <a:r>
              <a:rPr lang="en-US" sz="3080" b="1" dirty="0">
                <a:solidFill>
                  <a:srgbClr val="1A5EAB"/>
                </a:solidFill>
                <a:ea typeface="+mj-ea"/>
                <a:cs typeface="+mj-cs"/>
              </a:rPr>
              <a:t>The HEM in the AEP/EPRI use case</a:t>
            </a:r>
          </a:p>
        </p:txBody>
      </p:sp>
      <p:sp>
        <p:nvSpPr>
          <p:cNvPr id="10" name="Rectangle 9"/>
          <p:cNvSpPr/>
          <p:nvPr/>
        </p:nvSpPr>
        <p:spPr>
          <a:xfrm>
            <a:off x="7175342" y="4593432"/>
            <a:ext cx="2526823"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Residential grade hardware</a:t>
            </a:r>
          </a:p>
        </p:txBody>
      </p:sp>
      <p:sp>
        <p:nvSpPr>
          <p:cNvPr id="13" name="Rectangle 12"/>
          <p:cNvSpPr/>
          <p:nvPr/>
        </p:nvSpPr>
        <p:spPr>
          <a:xfrm>
            <a:off x="3633947" y="2924017"/>
            <a:ext cx="2172335"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Logical Control hardware</a:t>
            </a:r>
          </a:p>
        </p:txBody>
      </p:sp>
      <p:sp>
        <p:nvSpPr>
          <p:cNvPr id="15" name="Rectangle 14"/>
          <p:cNvSpPr/>
          <p:nvPr/>
        </p:nvSpPr>
        <p:spPr>
          <a:xfrm>
            <a:off x="3621722" y="4593432"/>
            <a:ext cx="2174082" cy="560546"/>
          </a:xfrm>
          <a:prstGeom prst="rect">
            <a:avLst/>
          </a:prstGeom>
          <a:solidFill>
            <a:srgbClr val="C0504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HEM</a:t>
            </a:r>
          </a:p>
        </p:txBody>
      </p:sp>
      <p:cxnSp>
        <p:nvCxnSpPr>
          <p:cNvPr id="71689" name="Straight Arrow Connector 15"/>
          <p:cNvCxnSpPr>
            <a:cxnSpLocks noChangeShapeType="1"/>
            <a:stCxn id="15" idx="0"/>
            <a:endCxn id="13" idx="2"/>
          </p:cNvCxnSpPr>
          <p:nvPr/>
        </p:nvCxnSpPr>
        <p:spPr bwMode="auto">
          <a:xfrm flipV="1">
            <a:off x="4707891" y="3484563"/>
            <a:ext cx="12224" cy="1108869"/>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 name="TextBox 16"/>
          <p:cNvSpPr txBox="1">
            <a:spLocks noChangeArrowheads="1"/>
          </p:cNvSpPr>
          <p:nvPr/>
        </p:nvSpPr>
        <p:spPr bwMode="auto">
          <a:xfrm>
            <a:off x="4678205" y="3819842"/>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cxnSp>
        <p:nvCxnSpPr>
          <p:cNvPr id="71691" name="Straight Arrow Connector 17"/>
          <p:cNvCxnSpPr>
            <a:cxnSpLocks noChangeShapeType="1"/>
            <a:stCxn id="15" idx="3"/>
            <a:endCxn id="10" idx="1"/>
          </p:cNvCxnSpPr>
          <p:nvPr/>
        </p:nvCxnSpPr>
        <p:spPr bwMode="auto">
          <a:xfrm>
            <a:off x="5795805" y="4874578"/>
            <a:ext cx="1379538" cy="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 name="TextBox 18"/>
          <p:cNvSpPr txBox="1">
            <a:spLocks noChangeArrowheads="1"/>
          </p:cNvSpPr>
          <p:nvPr/>
        </p:nvSpPr>
        <p:spPr bwMode="auto">
          <a:xfrm>
            <a:off x="6043772" y="4574222"/>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sp>
        <p:nvSpPr>
          <p:cNvPr id="20" name="Rectangle 19"/>
          <p:cNvSpPr/>
          <p:nvPr/>
        </p:nvSpPr>
        <p:spPr>
          <a:xfrm>
            <a:off x="3195637" y="5929312"/>
            <a:ext cx="3026252"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DRVENService</a:t>
            </a:r>
            <a:endParaRPr lang="en-US" sz="1980" dirty="0">
              <a:solidFill>
                <a:srgbClr val="000000"/>
              </a:solidFill>
            </a:endParaRPr>
          </a:p>
        </p:txBody>
      </p:sp>
      <p:cxnSp>
        <p:nvCxnSpPr>
          <p:cNvPr id="71694" name="Straight Arrow Connector 20"/>
          <p:cNvCxnSpPr>
            <a:cxnSpLocks noChangeShapeType="1"/>
            <a:stCxn id="15" idx="2"/>
            <a:endCxn id="20" idx="0"/>
          </p:cNvCxnSpPr>
          <p:nvPr/>
        </p:nvCxnSpPr>
        <p:spPr bwMode="auto">
          <a:xfrm>
            <a:off x="4707890" y="5153978"/>
            <a:ext cx="0" cy="775335"/>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 name="Rectangle 22"/>
          <p:cNvSpPr/>
          <p:nvPr/>
        </p:nvSpPr>
        <p:spPr>
          <a:xfrm>
            <a:off x="415607" y="4593432"/>
            <a:ext cx="2172335"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LogicalActor</a:t>
            </a:r>
            <a:endParaRPr lang="en-US" sz="1980" dirty="0">
              <a:solidFill>
                <a:srgbClr val="000000"/>
              </a:solidFill>
            </a:endParaRPr>
          </a:p>
        </p:txBody>
      </p:sp>
      <p:cxnSp>
        <p:nvCxnSpPr>
          <p:cNvPr id="71696" name="Straight Arrow Connector 23"/>
          <p:cNvCxnSpPr>
            <a:cxnSpLocks noChangeShapeType="1"/>
            <a:stCxn id="15" idx="1"/>
            <a:endCxn id="23" idx="3"/>
          </p:cNvCxnSpPr>
          <p:nvPr/>
        </p:nvCxnSpPr>
        <p:spPr bwMode="auto">
          <a:xfrm flipH="1">
            <a:off x="2587943" y="4874578"/>
            <a:ext cx="1033780" cy="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 name="TextBox 26"/>
          <p:cNvSpPr txBox="1">
            <a:spLocks noChangeArrowheads="1"/>
          </p:cNvSpPr>
          <p:nvPr/>
        </p:nvSpPr>
        <p:spPr bwMode="auto">
          <a:xfrm>
            <a:off x="2800985" y="4568984"/>
            <a:ext cx="490840"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type</a:t>
            </a:r>
          </a:p>
        </p:txBody>
      </p:sp>
      <p:sp>
        <p:nvSpPr>
          <p:cNvPr id="71697" name="TextBox 27"/>
          <p:cNvSpPr txBox="1">
            <a:spLocks noChangeArrowheads="1"/>
          </p:cNvSpPr>
          <p:nvPr/>
        </p:nvSpPr>
        <p:spPr bwMode="auto">
          <a:xfrm>
            <a:off x="4672965" y="5358289"/>
            <a:ext cx="77264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provides</a:t>
            </a:r>
          </a:p>
        </p:txBody>
      </p:sp>
      <p:sp>
        <p:nvSpPr>
          <p:cNvPr id="7" name="Footer Placeholder 6"/>
          <p:cNvSpPr>
            <a:spLocks noGrp="1"/>
          </p:cNvSpPr>
          <p:nvPr>
            <p:ph type="ftr" sz="quarter" idx="11"/>
          </p:nvPr>
        </p:nvSpPr>
        <p:spPr/>
        <p:txBody>
          <a:bodyPr/>
          <a:lstStyle/>
          <a:p>
            <a:r>
              <a:rPr lang="en-US"/>
              <a:t>www.sepapower.org</a:t>
            </a:r>
            <a:endParaRPr lang="en-US" dirty="0"/>
          </a:p>
        </p:txBody>
      </p:sp>
      <p:sp>
        <p:nvSpPr>
          <p:cNvPr id="25"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42</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798006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4"/>
          <p:cNvSpPr txBox="1">
            <a:spLocks noChangeArrowheads="1"/>
          </p:cNvSpPr>
          <p:nvPr/>
        </p:nvSpPr>
        <p:spPr bwMode="auto">
          <a:xfrm>
            <a:off x="237490" y="1177767"/>
            <a:ext cx="888492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u="sng">
                <a:solidFill>
                  <a:srgbClr val="000000"/>
                </a:solidFill>
                <a:latin typeface="+mn-lt"/>
              </a:rPr>
              <a:t>Definition from the EU</a:t>
            </a:r>
            <a:endParaRPr lang="en-US" altLang="en-US" sz="1980">
              <a:solidFill>
                <a:srgbClr val="000000"/>
              </a:solidFill>
              <a:latin typeface="+mn-lt"/>
            </a:endParaRPr>
          </a:p>
          <a:p>
            <a:r>
              <a:rPr lang="en-US" altLang="en-US" sz="1980">
                <a:solidFill>
                  <a:srgbClr val="000000"/>
                </a:solidFill>
                <a:latin typeface="+mn-lt"/>
              </a:rPr>
              <a:t>A system consisting of several decentralized controllers and a centralized management system to monitor and control the heating, ventilation, air conditioning, light and other facilities within a building.</a:t>
            </a:r>
          </a:p>
        </p:txBody>
      </p:sp>
      <p:sp>
        <p:nvSpPr>
          <p:cNvPr id="73732" name="Title 1"/>
          <p:cNvSpPr txBox="1">
            <a:spLocks/>
          </p:cNvSpPr>
          <p:nvPr/>
        </p:nvSpPr>
        <p:spPr bwMode="auto">
          <a:xfrm>
            <a:off x="502920" y="322105"/>
            <a:ext cx="7154387" cy="72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3080" b="1">
                <a:solidFill>
                  <a:srgbClr val="1A5EAB"/>
                </a:solidFill>
                <a:latin typeface="+mn-lt"/>
              </a:rPr>
              <a:t>“BuildingManagementSystem”</a:t>
            </a:r>
          </a:p>
        </p:txBody>
      </p:sp>
      <p:sp>
        <p:nvSpPr>
          <p:cNvPr id="11" name="Rectangle 10"/>
          <p:cNvSpPr/>
          <p:nvPr/>
        </p:nvSpPr>
        <p:spPr>
          <a:xfrm>
            <a:off x="3314383" y="3173730"/>
            <a:ext cx="3359785" cy="562293"/>
          </a:xfrm>
          <a:prstGeom prst="rect">
            <a:avLst/>
          </a:prstGeom>
          <a:solidFill>
            <a:srgbClr val="C0504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BuildingManagmentSystem-89</a:t>
            </a:r>
          </a:p>
        </p:txBody>
      </p:sp>
      <p:sp>
        <p:nvSpPr>
          <p:cNvPr id="12" name="Rectangle 11"/>
          <p:cNvSpPr/>
          <p:nvPr/>
        </p:nvSpPr>
        <p:spPr>
          <a:xfrm>
            <a:off x="387667" y="3173730"/>
            <a:ext cx="2174082"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LogicalActor</a:t>
            </a:r>
            <a:endParaRPr lang="en-US" sz="1980" dirty="0">
              <a:solidFill>
                <a:srgbClr val="000000"/>
              </a:solidFill>
            </a:endParaRPr>
          </a:p>
        </p:txBody>
      </p:sp>
      <p:cxnSp>
        <p:nvCxnSpPr>
          <p:cNvPr id="73736" name="Straight Arrow Connector 12"/>
          <p:cNvCxnSpPr>
            <a:cxnSpLocks noChangeShapeType="1"/>
            <a:stCxn id="11" idx="1"/>
            <a:endCxn id="12" idx="3"/>
          </p:cNvCxnSpPr>
          <p:nvPr/>
        </p:nvCxnSpPr>
        <p:spPr bwMode="auto">
          <a:xfrm flipH="1">
            <a:off x="2561749" y="3454877"/>
            <a:ext cx="752633" cy="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 name="TextBox 13"/>
          <p:cNvSpPr txBox="1">
            <a:spLocks noChangeArrowheads="1"/>
          </p:cNvSpPr>
          <p:nvPr/>
        </p:nvSpPr>
        <p:spPr bwMode="auto">
          <a:xfrm>
            <a:off x="2774792" y="3151029"/>
            <a:ext cx="490840"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type</a:t>
            </a:r>
          </a:p>
        </p:txBody>
      </p:sp>
      <p:sp>
        <p:nvSpPr>
          <p:cNvPr id="16" name="Rectangle 15"/>
          <p:cNvSpPr/>
          <p:nvPr/>
        </p:nvSpPr>
        <p:spPr>
          <a:xfrm>
            <a:off x="7374415" y="2588737"/>
            <a:ext cx="2525078"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Commercial grade hardware</a:t>
            </a:r>
          </a:p>
        </p:txBody>
      </p:sp>
      <p:cxnSp>
        <p:nvCxnSpPr>
          <p:cNvPr id="73739" name="Straight Arrow Connector 16"/>
          <p:cNvCxnSpPr>
            <a:cxnSpLocks noChangeShapeType="1"/>
            <a:stCxn id="11" idx="3"/>
            <a:endCxn id="16" idx="1"/>
          </p:cNvCxnSpPr>
          <p:nvPr/>
        </p:nvCxnSpPr>
        <p:spPr bwMode="auto">
          <a:xfrm flipV="1">
            <a:off x="6674167" y="2869883"/>
            <a:ext cx="700247" cy="584994"/>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 name="TextBox 17"/>
          <p:cNvSpPr txBox="1">
            <a:spLocks noChangeArrowheads="1"/>
          </p:cNvSpPr>
          <p:nvPr/>
        </p:nvSpPr>
        <p:spPr bwMode="auto">
          <a:xfrm rot="-2433746">
            <a:off x="6647160" y="2819068"/>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sp>
        <p:nvSpPr>
          <p:cNvPr id="21" name="Rectangle 20"/>
          <p:cNvSpPr/>
          <p:nvPr/>
        </p:nvSpPr>
        <p:spPr>
          <a:xfrm>
            <a:off x="7374414" y="3734277"/>
            <a:ext cx="217233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Logical Control hardware</a:t>
            </a:r>
          </a:p>
        </p:txBody>
      </p:sp>
      <p:cxnSp>
        <p:nvCxnSpPr>
          <p:cNvPr id="73742" name="Straight Arrow Connector 21"/>
          <p:cNvCxnSpPr>
            <a:cxnSpLocks noChangeShapeType="1"/>
            <a:stCxn id="11" idx="3"/>
            <a:endCxn id="21" idx="1"/>
          </p:cNvCxnSpPr>
          <p:nvPr/>
        </p:nvCxnSpPr>
        <p:spPr bwMode="auto">
          <a:xfrm>
            <a:off x="6674167" y="3454877"/>
            <a:ext cx="700247" cy="560546"/>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 name="TextBox 22"/>
          <p:cNvSpPr txBox="1">
            <a:spLocks noChangeArrowheads="1"/>
          </p:cNvSpPr>
          <p:nvPr/>
        </p:nvSpPr>
        <p:spPr bwMode="auto">
          <a:xfrm rot="2332306">
            <a:off x="6761540" y="3514949"/>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sp>
        <p:nvSpPr>
          <p:cNvPr id="26" name="Rectangle 25"/>
          <p:cNvSpPr/>
          <p:nvPr/>
        </p:nvSpPr>
        <p:spPr>
          <a:xfrm>
            <a:off x="1606550" y="4465955"/>
            <a:ext cx="3361532"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LightingManagementService</a:t>
            </a:r>
            <a:endParaRPr lang="en-US" sz="1980" dirty="0">
              <a:solidFill>
                <a:srgbClr val="000000"/>
              </a:solidFill>
            </a:endParaRPr>
          </a:p>
        </p:txBody>
      </p:sp>
      <p:sp>
        <p:nvSpPr>
          <p:cNvPr id="27" name="Rectangle 26"/>
          <p:cNvSpPr/>
          <p:nvPr/>
        </p:nvSpPr>
        <p:spPr>
          <a:xfrm>
            <a:off x="4994275" y="4465955"/>
            <a:ext cx="3361532"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HVACManagementService</a:t>
            </a:r>
            <a:endParaRPr lang="en-US" sz="1980" dirty="0">
              <a:solidFill>
                <a:srgbClr val="000000"/>
              </a:solidFill>
            </a:endParaRPr>
          </a:p>
        </p:txBody>
      </p:sp>
      <p:cxnSp>
        <p:nvCxnSpPr>
          <p:cNvPr id="73746" name="Straight Arrow Connector 27"/>
          <p:cNvCxnSpPr>
            <a:cxnSpLocks noChangeShapeType="1"/>
            <a:stCxn id="11" idx="2"/>
            <a:endCxn id="26" idx="0"/>
          </p:cNvCxnSpPr>
          <p:nvPr/>
        </p:nvCxnSpPr>
        <p:spPr bwMode="auto">
          <a:xfrm flipH="1">
            <a:off x="3288190" y="3736023"/>
            <a:ext cx="1706086" cy="729933"/>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 name="TextBox 28"/>
          <p:cNvSpPr txBox="1">
            <a:spLocks noChangeArrowheads="1"/>
          </p:cNvSpPr>
          <p:nvPr/>
        </p:nvSpPr>
        <p:spPr bwMode="auto">
          <a:xfrm rot="-1434999">
            <a:off x="3707761" y="3827527"/>
            <a:ext cx="77264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provides</a:t>
            </a:r>
          </a:p>
        </p:txBody>
      </p:sp>
      <p:cxnSp>
        <p:nvCxnSpPr>
          <p:cNvPr id="73748" name="Straight Arrow Connector 31"/>
          <p:cNvCxnSpPr>
            <a:cxnSpLocks noChangeShapeType="1"/>
            <a:stCxn id="11" idx="2"/>
            <a:endCxn id="27" idx="0"/>
          </p:cNvCxnSpPr>
          <p:nvPr/>
        </p:nvCxnSpPr>
        <p:spPr bwMode="auto">
          <a:xfrm>
            <a:off x="4994275" y="3736023"/>
            <a:ext cx="1679893" cy="729933"/>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 name="TextBox 32"/>
          <p:cNvSpPr txBox="1">
            <a:spLocks noChangeArrowheads="1"/>
          </p:cNvSpPr>
          <p:nvPr/>
        </p:nvSpPr>
        <p:spPr bwMode="auto">
          <a:xfrm rot="1495866">
            <a:off x="5570136" y="3858959"/>
            <a:ext cx="77264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provides</a:t>
            </a:r>
          </a:p>
        </p:txBody>
      </p:sp>
      <p:sp>
        <p:nvSpPr>
          <p:cNvPr id="36" name="Rectangle 35"/>
          <p:cNvSpPr/>
          <p:nvPr/>
        </p:nvSpPr>
        <p:spPr>
          <a:xfrm>
            <a:off x="4150837" y="6004402"/>
            <a:ext cx="335978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VentilationControlService</a:t>
            </a:r>
            <a:endParaRPr lang="en-US" sz="1980" dirty="0">
              <a:solidFill>
                <a:srgbClr val="000000"/>
              </a:solidFill>
            </a:endParaRPr>
          </a:p>
        </p:txBody>
      </p:sp>
      <p:sp>
        <p:nvSpPr>
          <p:cNvPr id="37" name="Rectangle 36"/>
          <p:cNvSpPr/>
          <p:nvPr/>
        </p:nvSpPr>
        <p:spPr>
          <a:xfrm>
            <a:off x="1224122" y="6004402"/>
            <a:ext cx="278701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HeatingControlService</a:t>
            </a:r>
            <a:endParaRPr lang="en-US" sz="1980" dirty="0">
              <a:solidFill>
                <a:srgbClr val="000000"/>
              </a:solidFill>
            </a:endParaRPr>
          </a:p>
        </p:txBody>
      </p:sp>
      <p:sp>
        <p:nvSpPr>
          <p:cNvPr id="38" name="Rectangle 37"/>
          <p:cNvSpPr/>
          <p:nvPr/>
        </p:nvSpPr>
        <p:spPr>
          <a:xfrm>
            <a:off x="7657307" y="6004402"/>
            <a:ext cx="224218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ACControlService</a:t>
            </a:r>
            <a:endParaRPr lang="en-US" sz="1980" dirty="0">
              <a:solidFill>
                <a:srgbClr val="000000"/>
              </a:solidFill>
            </a:endParaRPr>
          </a:p>
        </p:txBody>
      </p:sp>
      <p:cxnSp>
        <p:nvCxnSpPr>
          <p:cNvPr id="73753" name="Straight Arrow Connector 38"/>
          <p:cNvCxnSpPr>
            <a:cxnSpLocks noChangeShapeType="1"/>
            <a:stCxn id="27" idx="2"/>
            <a:endCxn id="38" idx="0"/>
          </p:cNvCxnSpPr>
          <p:nvPr/>
        </p:nvCxnSpPr>
        <p:spPr bwMode="auto">
          <a:xfrm>
            <a:off x="6674167" y="5026502"/>
            <a:ext cx="2104232" cy="97790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3754" name="Straight Arrow Connector 39"/>
          <p:cNvCxnSpPr>
            <a:cxnSpLocks noChangeShapeType="1"/>
            <a:stCxn id="27" idx="2"/>
            <a:endCxn id="36" idx="0"/>
          </p:cNvCxnSpPr>
          <p:nvPr/>
        </p:nvCxnSpPr>
        <p:spPr bwMode="auto">
          <a:xfrm flipH="1">
            <a:off x="5830729" y="5026502"/>
            <a:ext cx="843438" cy="97790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3755" name="Straight Arrow Connector 40"/>
          <p:cNvCxnSpPr>
            <a:cxnSpLocks noChangeShapeType="1"/>
            <a:stCxn id="27" idx="2"/>
            <a:endCxn id="37" idx="0"/>
          </p:cNvCxnSpPr>
          <p:nvPr/>
        </p:nvCxnSpPr>
        <p:spPr bwMode="auto">
          <a:xfrm flipH="1">
            <a:off x="2617629" y="5026502"/>
            <a:ext cx="4056538" cy="97790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7" name="TextBox 47"/>
          <p:cNvSpPr txBox="1">
            <a:spLocks noChangeArrowheads="1"/>
          </p:cNvSpPr>
          <p:nvPr/>
        </p:nvSpPr>
        <p:spPr bwMode="auto">
          <a:xfrm rot="1495866">
            <a:off x="7367480" y="5314458"/>
            <a:ext cx="113845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isCollectionOf</a:t>
            </a:r>
          </a:p>
        </p:txBody>
      </p:sp>
      <p:sp>
        <p:nvSpPr>
          <p:cNvPr id="73756" name="TextBox 48"/>
          <p:cNvSpPr txBox="1">
            <a:spLocks noChangeArrowheads="1"/>
          </p:cNvSpPr>
          <p:nvPr/>
        </p:nvSpPr>
        <p:spPr bwMode="auto">
          <a:xfrm rot="-2947004">
            <a:off x="5514709" y="5376451"/>
            <a:ext cx="113845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isCollectionOf</a:t>
            </a:r>
          </a:p>
        </p:txBody>
      </p:sp>
      <p:sp>
        <p:nvSpPr>
          <p:cNvPr id="73757" name="TextBox 49"/>
          <p:cNvSpPr txBox="1">
            <a:spLocks noChangeArrowheads="1"/>
          </p:cNvSpPr>
          <p:nvPr/>
        </p:nvSpPr>
        <p:spPr bwMode="auto">
          <a:xfrm rot="-811648">
            <a:off x="3713453" y="5331921"/>
            <a:ext cx="113845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isCollectionOf</a:t>
            </a:r>
          </a:p>
        </p:txBody>
      </p:sp>
      <p:sp>
        <p:nvSpPr>
          <p:cNvPr id="10" name="Footer Placeholder 9"/>
          <p:cNvSpPr>
            <a:spLocks noGrp="1"/>
          </p:cNvSpPr>
          <p:nvPr>
            <p:ph type="ftr" sz="quarter" idx="11"/>
          </p:nvPr>
        </p:nvSpPr>
        <p:spPr/>
        <p:txBody>
          <a:bodyPr/>
          <a:lstStyle/>
          <a:p>
            <a:r>
              <a:rPr lang="en-US"/>
              <a:t>www.sepapower.org</a:t>
            </a:r>
            <a:endParaRPr lang="en-US" dirty="0"/>
          </a:p>
        </p:txBody>
      </p:sp>
      <p:sp>
        <p:nvSpPr>
          <p:cNvPr id="3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43</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905639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5"/>
          <p:cNvSpPr txBox="1">
            <a:spLocks noChangeArrowheads="1"/>
          </p:cNvSpPr>
          <p:nvPr/>
        </p:nvSpPr>
        <p:spPr bwMode="auto">
          <a:xfrm>
            <a:off x="237490" y="1432719"/>
            <a:ext cx="9599137"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How does this help? Because if you want to interface with something that provides HVACManagementService, then you are guaranteed that it can perform HeatingControlService (for example).</a:t>
            </a:r>
          </a:p>
          <a:p>
            <a:endParaRPr lang="en-US" altLang="en-US" sz="1980">
              <a:solidFill>
                <a:srgbClr val="000000"/>
              </a:solidFill>
              <a:latin typeface="+mn-lt"/>
            </a:endParaRPr>
          </a:p>
        </p:txBody>
      </p:sp>
      <p:sp>
        <p:nvSpPr>
          <p:cNvPr id="75780" name="Title 1"/>
          <p:cNvSpPr txBox="1">
            <a:spLocks/>
          </p:cNvSpPr>
          <p:nvPr/>
        </p:nvSpPr>
        <p:spPr bwMode="auto">
          <a:xfrm>
            <a:off x="502920" y="322105"/>
            <a:ext cx="7154387" cy="72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3080" b="1">
                <a:solidFill>
                  <a:srgbClr val="1A5EAB"/>
                </a:solidFill>
                <a:latin typeface="+mn-lt"/>
              </a:rPr>
              <a:t>“BuildingManagementSystem”</a:t>
            </a:r>
          </a:p>
        </p:txBody>
      </p:sp>
      <p:sp>
        <p:nvSpPr>
          <p:cNvPr id="11" name="Rectangle 10"/>
          <p:cNvSpPr/>
          <p:nvPr/>
        </p:nvSpPr>
        <p:spPr>
          <a:xfrm>
            <a:off x="3314383" y="3173730"/>
            <a:ext cx="3359785" cy="562293"/>
          </a:xfrm>
          <a:prstGeom prst="rect">
            <a:avLst/>
          </a:prstGeom>
          <a:solidFill>
            <a:srgbClr val="C0504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BuildingManagmentSystem-89</a:t>
            </a:r>
          </a:p>
        </p:txBody>
      </p:sp>
      <p:sp>
        <p:nvSpPr>
          <p:cNvPr id="12" name="Rectangle 11"/>
          <p:cNvSpPr/>
          <p:nvPr/>
        </p:nvSpPr>
        <p:spPr>
          <a:xfrm>
            <a:off x="387667" y="3173730"/>
            <a:ext cx="2174082"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LogicalActor</a:t>
            </a:r>
            <a:endParaRPr lang="en-US" sz="1980" dirty="0">
              <a:solidFill>
                <a:srgbClr val="000000"/>
              </a:solidFill>
            </a:endParaRPr>
          </a:p>
        </p:txBody>
      </p:sp>
      <p:cxnSp>
        <p:nvCxnSpPr>
          <p:cNvPr id="75784" name="Straight Arrow Connector 13"/>
          <p:cNvCxnSpPr>
            <a:cxnSpLocks noChangeShapeType="1"/>
            <a:stCxn id="11" idx="1"/>
            <a:endCxn id="12" idx="3"/>
          </p:cNvCxnSpPr>
          <p:nvPr/>
        </p:nvCxnSpPr>
        <p:spPr bwMode="auto">
          <a:xfrm flipH="1">
            <a:off x="2561749" y="3454877"/>
            <a:ext cx="752633" cy="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 name="TextBox 14"/>
          <p:cNvSpPr txBox="1">
            <a:spLocks noChangeArrowheads="1"/>
          </p:cNvSpPr>
          <p:nvPr/>
        </p:nvSpPr>
        <p:spPr bwMode="auto">
          <a:xfrm>
            <a:off x="2774792" y="3151029"/>
            <a:ext cx="490840"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type</a:t>
            </a:r>
          </a:p>
        </p:txBody>
      </p:sp>
      <p:sp>
        <p:nvSpPr>
          <p:cNvPr id="16" name="Rectangle 15"/>
          <p:cNvSpPr/>
          <p:nvPr/>
        </p:nvSpPr>
        <p:spPr>
          <a:xfrm>
            <a:off x="7374415" y="2588737"/>
            <a:ext cx="2525078"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Commercial grade hardware</a:t>
            </a:r>
          </a:p>
        </p:txBody>
      </p:sp>
      <p:cxnSp>
        <p:nvCxnSpPr>
          <p:cNvPr id="75787" name="Straight Arrow Connector 16"/>
          <p:cNvCxnSpPr>
            <a:cxnSpLocks noChangeShapeType="1"/>
            <a:stCxn id="11" idx="3"/>
            <a:endCxn id="16" idx="1"/>
          </p:cNvCxnSpPr>
          <p:nvPr/>
        </p:nvCxnSpPr>
        <p:spPr bwMode="auto">
          <a:xfrm flipV="1">
            <a:off x="6674167" y="2869883"/>
            <a:ext cx="700247" cy="584994"/>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 name="TextBox 17"/>
          <p:cNvSpPr txBox="1">
            <a:spLocks noChangeArrowheads="1"/>
          </p:cNvSpPr>
          <p:nvPr/>
        </p:nvSpPr>
        <p:spPr bwMode="auto">
          <a:xfrm rot="-2433746">
            <a:off x="6647160" y="2819068"/>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sp>
        <p:nvSpPr>
          <p:cNvPr id="19" name="Rectangle 18"/>
          <p:cNvSpPr/>
          <p:nvPr/>
        </p:nvSpPr>
        <p:spPr>
          <a:xfrm>
            <a:off x="7374414" y="3734277"/>
            <a:ext cx="217233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Logical Control hardware</a:t>
            </a:r>
          </a:p>
        </p:txBody>
      </p:sp>
      <p:cxnSp>
        <p:nvCxnSpPr>
          <p:cNvPr id="75790" name="Straight Arrow Connector 19"/>
          <p:cNvCxnSpPr>
            <a:cxnSpLocks noChangeShapeType="1"/>
            <a:stCxn id="11" idx="3"/>
            <a:endCxn id="19" idx="1"/>
          </p:cNvCxnSpPr>
          <p:nvPr/>
        </p:nvCxnSpPr>
        <p:spPr bwMode="auto">
          <a:xfrm>
            <a:off x="6674167" y="3454877"/>
            <a:ext cx="700247" cy="560546"/>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 name="TextBox 20"/>
          <p:cNvSpPr txBox="1">
            <a:spLocks noChangeArrowheads="1"/>
          </p:cNvSpPr>
          <p:nvPr/>
        </p:nvSpPr>
        <p:spPr bwMode="auto">
          <a:xfrm rot="2332306">
            <a:off x="6761540" y="3514949"/>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sp>
        <p:nvSpPr>
          <p:cNvPr id="22" name="Rectangle 21"/>
          <p:cNvSpPr/>
          <p:nvPr/>
        </p:nvSpPr>
        <p:spPr>
          <a:xfrm>
            <a:off x="1606550" y="4465955"/>
            <a:ext cx="3361532"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LightingManagementService</a:t>
            </a:r>
            <a:endParaRPr lang="en-US" sz="1980" dirty="0">
              <a:solidFill>
                <a:srgbClr val="000000"/>
              </a:solidFill>
            </a:endParaRPr>
          </a:p>
        </p:txBody>
      </p:sp>
      <p:sp>
        <p:nvSpPr>
          <p:cNvPr id="23" name="Rectangle 22"/>
          <p:cNvSpPr/>
          <p:nvPr/>
        </p:nvSpPr>
        <p:spPr>
          <a:xfrm>
            <a:off x="4994275" y="4465955"/>
            <a:ext cx="3361532"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HVACManagementService</a:t>
            </a:r>
            <a:endParaRPr lang="en-US" sz="1980" dirty="0">
              <a:solidFill>
                <a:srgbClr val="000000"/>
              </a:solidFill>
            </a:endParaRPr>
          </a:p>
        </p:txBody>
      </p:sp>
      <p:cxnSp>
        <p:nvCxnSpPr>
          <p:cNvPr id="75794" name="Straight Arrow Connector 23"/>
          <p:cNvCxnSpPr>
            <a:cxnSpLocks noChangeShapeType="1"/>
            <a:stCxn id="11" idx="2"/>
            <a:endCxn id="22" idx="0"/>
          </p:cNvCxnSpPr>
          <p:nvPr/>
        </p:nvCxnSpPr>
        <p:spPr bwMode="auto">
          <a:xfrm flipH="1">
            <a:off x="3288190" y="3736023"/>
            <a:ext cx="1706086" cy="729933"/>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 name="TextBox 24"/>
          <p:cNvSpPr txBox="1">
            <a:spLocks noChangeArrowheads="1"/>
          </p:cNvSpPr>
          <p:nvPr/>
        </p:nvSpPr>
        <p:spPr bwMode="auto">
          <a:xfrm rot="-1434999">
            <a:off x="3707761" y="3827527"/>
            <a:ext cx="77264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provides</a:t>
            </a:r>
          </a:p>
        </p:txBody>
      </p:sp>
      <p:cxnSp>
        <p:nvCxnSpPr>
          <p:cNvPr id="75796" name="Straight Arrow Connector 25"/>
          <p:cNvCxnSpPr>
            <a:cxnSpLocks noChangeShapeType="1"/>
            <a:stCxn id="11" idx="2"/>
            <a:endCxn id="23" idx="0"/>
          </p:cNvCxnSpPr>
          <p:nvPr/>
        </p:nvCxnSpPr>
        <p:spPr bwMode="auto">
          <a:xfrm>
            <a:off x="4994275" y="3736023"/>
            <a:ext cx="1679893" cy="729933"/>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 name="TextBox 26"/>
          <p:cNvSpPr txBox="1">
            <a:spLocks noChangeArrowheads="1"/>
          </p:cNvSpPr>
          <p:nvPr/>
        </p:nvSpPr>
        <p:spPr bwMode="auto">
          <a:xfrm rot="1495866">
            <a:off x="5570136" y="3858959"/>
            <a:ext cx="77264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provides</a:t>
            </a:r>
          </a:p>
        </p:txBody>
      </p:sp>
      <p:sp>
        <p:nvSpPr>
          <p:cNvPr id="28" name="Rectangle 27"/>
          <p:cNvSpPr/>
          <p:nvPr/>
        </p:nvSpPr>
        <p:spPr>
          <a:xfrm>
            <a:off x="4150837" y="6004402"/>
            <a:ext cx="335978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VentilationControlService</a:t>
            </a:r>
            <a:endParaRPr lang="en-US" sz="1980" dirty="0">
              <a:solidFill>
                <a:srgbClr val="000000"/>
              </a:solidFill>
            </a:endParaRPr>
          </a:p>
        </p:txBody>
      </p:sp>
      <p:sp>
        <p:nvSpPr>
          <p:cNvPr id="29" name="Rectangle 28"/>
          <p:cNvSpPr/>
          <p:nvPr/>
        </p:nvSpPr>
        <p:spPr>
          <a:xfrm>
            <a:off x="1224122" y="6004402"/>
            <a:ext cx="278701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HeatingControlService</a:t>
            </a:r>
            <a:endParaRPr lang="en-US" sz="1980" dirty="0">
              <a:solidFill>
                <a:srgbClr val="000000"/>
              </a:solidFill>
            </a:endParaRPr>
          </a:p>
        </p:txBody>
      </p:sp>
      <p:sp>
        <p:nvSpPr>
          <p:cNvPr id="30" name="Rectangle 29"/>
          <p:cNvSpPr/>
          <p:nvPr/>
        </p:nvSpPr>
        <p:spPr>
          <a:xfrm>
            <a:off x="7657307" y="6004402"/>
            <a:ext cx="2242185" cy="562293"/>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ACControlService</a:t>
            </a:r>
            <a:endParaRPr lang="en-US" sz="1980" dirty="0">
              <a:solidFill>
                <a:srgbClr val="000000"/>
              </a:solidFill>
            </a:endParaRPr>
          </a:p>
        </p:txBody>
      </p:sp>
      <p:cxnSp>
        <p:nvCxnSpPr>
          <p:cNvPr id="75801" name="Straight Arrow Connector 30"/>
          <p:cNvCxnSpPr>
            <a:cxnSpLocks noChangeShapeType="1"/>
            <a:stCxn id="23" idx="2"/>
            <a:endCxn id="30" idx="0"/>
          </p:cNvCxnSpPr>
          <p:nvPr/>
        </p:nvCxnSpPr>
        <p:spPr bwMode="auto">
          <a:xfrm>
            <a:off x="6674167" y="5026502"/>
            <a:ext cx="2104232" cy="97790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5802" name="Straight Arrow Connector 31"/>
          <p:cNvCxnSpPr>
            <a:cxnSpLocks noChangeShapeType="1"/>
            <a:stCxn id="23" idx="2"/>
            <a:endCxn id="28" idx="0"/>
          </p:cNvCxnSpPr>
          <p:nvPr/>
        </p:nvCxnSpPr>
        <p:spPr bwMode="auto">
          <a:xfrm flipH="1">
            <a:off x="5830729" y="5026502"/>
            <a:ext cx="843438" cy="97790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5803" name="Straight Arrow Connector 32"/>
          <p:cNvCxnSpPr>
            <a:cxnSpLocks noChangeShapeType="1"/>
            <a:stCxn id="23" idx="2"/>
            <a:endCxn id="29" idx="0"/>
          </p:cNvCxnSpPr>
          <p:nvPr/>
        </p:nvCxnSpPr>
        <p:spPr bwMode="auto">
          <a:xfrm flipH="1">
            <a:off x="2617629" y="5026502"/>
            <a:ext cx="4056538" cy="97790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7" name="TextBox 33"/>
          <p:cNvSpPr txBox="1">
            <a:spLocks noChangeArrowheads="1"/>
          </p:cNvSpPr>
          <p:nvPr/>
        </p:nvSpPr>
        <p:spPr bwMode="auto">
          <a:xfrm rot="1495866">
            <a:off x="7367480" y="5314458"/>
            <a:ext cx="113845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isCollectionOf</a:t>
            </a:r>
          </a:p>
        </p:txBody>
      </p:sp>
      <p:sp>
        <p:nvSpPr>
          <p:cNvPr id="75804" name="TextBox 35"/>
          <p:cNvSpPr txBox="1">
            <a:spLocks noChangeArrowheads="1"/>
          </p:cNvSpPr>
          <p:nvPr/>
        </p:nvSpPr>
        <p:spPr bwMode="auto">
          <a:xfrm rot="-2947004">
            <a:off x="5514709" y="5376451"/>
            <a:ext cx="113845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isCollectionOf</a:t>
            </a:r>
          </a:p>
        </p:txBody>
      </p:sp>
      <p:sp>
        <p:nvSpPr>
          <p:cNvPr id="75805" name="TextBox 36"/>
          <p:cNvSpPr txBox="1">
            <a:spLocks noChangeArrowheads="1"/>
          </p:cNvSpPr>
          <p:nvPr/>
        </p:nvSpPr>
        <p:spPr bwMode="auto">
          <a:xfrm rot="-811648">
            <a:off x="3713453" y="5331921"/>
            <a:ext cx="113845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isCollectionOf</a:t>
            </a:r>
          </a:p>
        </p:txBody>
      </p:sp>
      <p:sp>
        <p:nvSpPr>
          <p:cNvPr id="10" name="Footer Placeholder 9"/>
          <p:cNvSpPr>
            <a:spLocks noGrp="1"/>
          </p:cNvSpPr>
          <p:nvPr>
            <p:ph type="ftr" sz="quarter" idx="11"/>
          </p:nvPr>
        </p:nvSpPr>
        <p:spPr/>
        <p:txBody>
          <a:bodyPr/>
          <a:lstStyle/>
          <a:p>
            <a:r>
              <a:rPr lang="en-US"/>
              <a:t>www.sepapower.org</a:t>
            </a:r>
            <a:endParaRPr lang="en-US" dirty="0"/>
          </a:p>
        </p:txBody>
      </p:sp>
      <p:sp>
        <p:nvSpPr>
          <p:cNvPr id="3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44</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730225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Box 5"/>
          <p:cNvSpPr txBox="1">
            <a:spLocks noChangeArrowheads="1"/>
          </p:cNvSpPr>
          <p:nvPr/>
        </p:nvSpPr>
        <p:spPr bwMode="auto">
          <a:xfrm>
            <a:off x="237490" y="1045052"/>
            <a:ext cx="9599137"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…and we can infer that BuildingAutomationSystem-86 can do everything BuildingManagementSystem-89 can do because of the skos:narrower relation.</a:t>
            </a:r>
          </a:p>
          <a:p>
            <a:endParaRPr lang="en-US" altLang="en-US" sz="1980">
              <a:solidFill>
                <a:srgbClr val="000000"/>
              </a:solidFill>
              <a:latin typeface="+mn-lt"/>
            </a:endParaRPr>
          </a:p>
        </p:txBody>
      </p:sp>
      <p:grpSp>
        <p:nvGrpSpPr>
          <p:cNvPr id="77826" name="Group 4"/>
          <p:cNvGrpSpPr>
            <a:grpSpLocks/>
          </p:cNvGrpSpPr>
          <p:nvPr/>
        </p:nvGrpSpPr>
        <p:grpSpPr bwMode="auto">
          <a:xfrm>
            <a:off x="134462" y="3901917"/>
            <a:ext cx="3223578" cy="721201"/>
            <a:chOff x="7080640" y="1414386"/>
            <a:chExt cx="2929748" cy="656471"/>
          </a:xfrm>
        </p:grpSpPr>
        <p:sp>
          <p:nvSpPr>
            <p:cNvPr id="8" name="Right Arrow 7"/>
            <p:cNvSpPr/>
            <p:nvPr/>
          </p:nvSpPr>
          <p:spPr>
            <a:xfrm rot="20022635">
              <a:off x="8953393" y="1414386"/>
              <a:ext cx="1056995" cy="302009"/>
            </a:xfrm>
            <a:prstGeom prst="rightArrow">
              <a:avLst/>
            </a:prstGeom>
            <a:solidFill>
              <a:srgbClr val="FFFF00"/>
            </a:solidFill>
            <a:ln w="190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40" dirty="0">
                <a:solidFill>
                  <a:srgbClr val="000000"/>
                </a:solidFill>
              </a:endParaRPr>
            </a:p>
          </p:txBody>
        </p:sp>
        <p:sp>
          <p:nvSpPr>
            <p:cNvPr id="9" name="Rectangle 8"/>
            <p:cNvSpPr/>
            <p:nvPr/>
          </p:nvSpPr>
          <p:spPr>
            <a:xfrm>
              <a:off x="7080640" y="1517704"/>
              <a:ext cx="1963216" cy="553153"/>
            </a:xfrm>
            <a:prstGeom prst="rect">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40" dirty="0">
                  <a:solidFill>
                    <a:srgbClr val="000000"/>
                  </a:solidFill>
                </a:rPr>
                <a:t>Actor (from TC8 WG6)</a:t>
              </a:r>
            </a:p>
          </p:txBody>
        </p:sp>
      </p:grpSp>
      <p:grpSp>
        <p:nvGrpSpPr>
          <p:cNvPr id="67587" name="Group 9"/>
          <p:cNvGrpSpPr>
            <a:grpSpLocks/>
          </p:cNvGrpSpPr>
          <p:nvPr/>
        </p:nvGrpSpPr>
        <p:grpSpPr bwMode="auto">
          <a:xfrm>
            <a:off x="150178" y="2108517"/>
            <a:ext cx="2959894" cy="609442"/>
            <a:chOff x="1900386" y="1485171"/>
            <a:chExt cx="2951014" cy="553915"/>
          </a:xfrm>
          <a:solidFill>
            <a:srgbClr val="FFFF00"/>
          </a:solidFill>
        </p:grpSpPr>
        <p:sp>
          <p:nvSpPr>
            <p:cNvPr id="11" name="Right Arrow 10"/>
            <p:cNvSpPr/>
            <p:nvPr/>
          </p:nvSpPr>
          <p:spPr>
            <a:xfrm>
              <a:off x="3794606" y="1605794"/>
              <a:ext cx="1056794" cy="301558"/>
            </a:xfrm>
            <a:prstGeom prst="rightArrow">
              <a:avLst/>
            </a:prstGeom>
            <a:grpFill/>
            <a:ln w="190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40" dirty="0">
                <a:solidFill>
                  <a:srgbClr val="000000"/>
                </a:solidFill>
              </a:endParaRPr>
            </a:p>
          </p:txBody>
        </p:sp>
        <p:sp>
          <p:nvSpPr>
            <p:cNvPr id="12" name="Rectangle 11"/>
            <p:cNvSpPr/>
            <p:nvPr/>
          </p:nvSpPr>
          <p:spPr>
            <a:xfrm>
              <a:off x="1900386" y="1485171"/>
              <a:ext cx="1962120" cy="553915"/>
            </a:xfrm>
            <a:prstGeom prst="rect">
              <a:avLst/>
            </a:prstGeom>
            <a:grpFill/>
            <a:ln w="190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40" dirty="0">
                  <a:solidFill>
                    <a:srgbClr val="000000"/>
                  </a:solidFill>
                </a:rPr>
                <a:t>Actor (from NISTIR 7628)</a:t>
              </a:r>
            </a:p>
          </p:txBody>
        </p:sp>
      </p:grpSp>
      <p:sp>
        <p:nvSpPr>
          <p:cNvPr id="77829" name="Title 1"/>
          <p:cNvSpPr txBox="1">
            <a:spLocks/>
          </p:cNvSpPr>
          <p:nvPr/>
        </p:nvSpPr>
        <p:spPr bwMode="auto">
          <a:xfrm>
            <a:off x="502920" y="322105"/>
            <a:ext cx="7154387" cy="72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3080" b="1">
                <a:solidFill>
                  <a:srgbClr val="1A5EAB"/>
                </a:solidFill>
                <a:latin typeface="+mn-lt"/>
              </a:rPr>
              <a:t>“BuildingAutomationSystem”</a:t>
            </a:r>
          </a:p>
        </p:txBody>
      </p:sp>
      <p:sp>
        <p:nvSpPr>
          <p:cNvPr id="18" name="Rectangle 17"/>
          <p:cNvSpPr/>
          <p:nvPr/>
        </p:nvSpPr>
        <p:spPr>
          <a:xfrm>
            <a:off x="3314383" y="3421697"/>
            <a:ext cx="3359785" cy="560547"/>
          </a:xfrm>
          <a:prstGeom prst="rect">
            <a:avLst/>
          </a:prstGeom>
          <a:solidFill>
            <a:srgbClr val="C0504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BuildingManagmentSystem-89</a:t>
            </a:r>
          </a:p>
        </p:txBody>
      </p:sp>
      <p:sp>
        <p:nvSpPr>
          <p:cNvPr id="19" name="Rectangle 18"/>
          <p:cNvSpPr/>
          <p:nvPr/>
        </p:nvSpPr>
        <p:spPr>
          <a:xfrm>
            <a:off x="387667" y="3056732"/>
            <a:ext cx="2174082"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LogicalActor</a:t>
            </a:r>
            <a:endParaRPr lang="en-US" sz="1980" dirty="0">
              <a:solidFill>
                <a:srgbClr val="000000"/>
              </a:solidFill>
            </a:endParaRPr>
          </a:p>
        </p:txBody>
      </p:sp>
      <p:cxnSp>
        <p:nvCxnSpPr>
          <p:cNvPr id="77833" name="Straight Arrow Connector 19"/>
          <p:cNvCxnSpPr>
            <a:cxnSpLocks noChangeShapeType="1"/>
            <a:stCxn id="18" idx="1"/>
            <a:endCxn id="19" idx="3"/>
          </p:cNvCxnSpPr>
          <p:nvPr/>
        </p:nvCxnSpPr>
        <p:spPr bwMode="auto">
          <a:xfrm flipH="1" flipV="1">
            <a:off x="2561749" y="3337877"/>
            <a:ext cx="752633" cy="364967"/>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 name="TextBox 20"/>
          <p:cNvSpPr txBox="1">
            <a:spLocks noChangeArrowheads="1"/>
          </p:cNvSpPr>
          <p:nvPr/>
        </p:nvSpPr>
        <p:spPr bwMode="auto">
          <a:xfrm>
            <a:off x="2774792" y="3226117"/>
            <a:ext cx="490840"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type</a:t>
            </a:r>
          </a:p>
        </p:txBody>
      </p:sp>
      <p:sp>
        <p:nvSpPr>
          <p:cNvPr id="22" name="Rectangle 21"/>
          <p:cNvSpPr/>
          <p:nvPr/>
        </p:nvSpPr>
        <p:spPr>
          <a:xfrm>
            <a:off x="7374415" y="2836705"/>
            <a:ext cx="2525078"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Commercial grade hardware</a:t>
            </a:r>
          </a:p>
        </p:txBody>
      </p:sp>
      <p:cxnSp>
        <p:nvCxnSpPr>
          <p:cNvPr id="77836" name="Straight Arrow Connector 22"/>
          <p:cNvCxnSpPr>
            <a:cxnSpLocks noChangeShapeType="1"/>
            <a:stCxn id="18" idx="3"/>
            <a:endCxn id="22" idx="1"/>
          </p:cNvCxnSpPr>
          <p:nvPr/>
        </p:nvCxnSpPr>
        <p:spPr bwMode="auto">
          <a:xfrm flipV="1">
            <a:off x="6674167" y="3116104"/>
            <a:ext cx="700247" cy="58674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 name="TextBox 23"/>
          <p:cNvSpPr txBox="1">
            <a:spLocks noChangeArrowheads="1"/>
          </p:cNvSpPr>
          <p:nvPr/>
        </p:nvSpPr>
        <p:spPr bwMode="auto">
          <a:xfrm rot="-2433746">
            <a:off x="6647160" y="3066162"/>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sp>
        <p:nvSpPr>
          <p:cNvPr id="25" name="Rectangle 24"/>
          <p:cNvSpPr/>
          <p:nvPr/>
        </p:nvSpPr>
        <p:spPr>
          <a:xfrm>
            <a:off x="7374414" y="3982245"/>
            <a:ext cx="2172335"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Logical Control hardware</a:t>
            </a:r>
          </a:p>
        </p:txBody>
      </p:sp>
      <p:cxnSp>
        <p:nvCxnSpPr>
          <p:cNvPr id="77839" name="Straight Arrow Connector 25"/>
          <p:cNvCxnSpPr>
            <a:cxnSpLocks noChangeShapeType="1"/>
            <a:stCxn id="18" idx="3"/>
            <a:endCxn id="25" idx="1"/>
          </p:cNvCxnSpPr>
          <p:nvPr/>
        </p:nvCxnSpPr>
        <p:spPr bwMode="auto">
          <a:xfrm>
            <a:off x="6674167" y="3702845"/>
            <a:ext cx="700247" cy="560546"/>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 name="TextBox 26"/>
          <p:cNvSpPr txBox="1">
            <a:spLocks noChangeArrowheads="1"/>
          </p:cNvSpPr>
          <p:nvPr/>
        </p:nvSpPr>
        <p:spPr bwMode="auto">
          <a:xfrm rot="2332306">
            <a:off x="6761540" y="3762916"/>
            <a:ext cx="7298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satisfies</a:t>
            </a:r>
          </a:p>
        </p:txBody>
      </p:sp>
      <p:sp>
        <p:nvSpPr>
          <p:cNvPr id="28" name="Rectangle 27"/>
          <p:cNvSpPr/>
          <p:nvPr/>
        </p:nvSpPr>
        <p:spPr>
          <a:xfrm>
            <a:off x="1606550" y="4713922"/>
            <a:ext cx="3361532"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LightingManagementService</a:t>
            </a:r>
            <a:endParaRPr lang="en-US" sz="1980" dirty="0">
              <a:solidFill>
                <a:srgbClr val="000000"/>
              </a:solidFill>
            </a:endParaRPr>
          </a:p>
        </p:txBody>
      </p:sp>
      <p:sp>
        <p:nvSpPr>
          <p:cNvPr id="29" name="Rectangle 28"/>
          <p:cNvSpPr/>
          <p:nvPr/>
        </p:nvSpPr>
        <p:spPr>
          <a:xfrm>
            <a:off x="4994275" y="4713922"/>
            <a:ext cx="3361532" cy="56054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HVACManagementService</a:t>
            </a:r>
            <a:endParaRPr lang="en-US" sz="1980" dirty="0">
              <a:solidFill>
                <a:srgbClr val="000000"/>
              </a:solidFill>
            </a:endParaRPr>
          </a:p>
        </p:txBody>
      </p:sp>
      <p:cxnSp>
        <p:nvCxnSpPr>
          <p:cNvPr id="77843" name="Straight Arrow Connector 29"/>
          <p:cNvCxnSpPr>
            <a:cxnSpLocks noChangeShapeType="1"/>
            <a:stCxn id="18" idx="2"/>
            <a:endCxn id="28" idx="0"/>
          </p:cNvCxnSpPr>
          <p:nvPr/>
        </p:nvCxnSpPr>
        <p:spPr bwMode="auto">
          <a:xfrm flipH="1">
            <a:off x="3288190" y="3982244"/>
            <a:ext cx="1706086" cy="731678"/>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 name="TextBox 30"/>
          <p:cNvSpPr txBox="1">
            <a:spLocks noChangeArrowheads="1"/>
          </p:cNvSpPr>
          <p:nvPr/>
        </p:nvSpPr>
        <p:spPr bwMode="auto">
          <a:xfrm rot="-1434999">
            <a:off x="3707761" y="4074621"/>
            <a:ext cx="77264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provides</a:t>
            </a:r>
          </a:p>
        </p:txBody>
      </p:sp>
      <p:cxnSp>
        <p:nvCxnSpPr>
          <p:cNvPr id="77845" name="Straight Arrow Connector 31"/>
          <p:cNvCxnSpPr>
            <a:cxnSpLocks noChangeShapeType="1"/>
            <a:stCxn id="18" idx="2"/>
            <a:endCxn id="29" idx="0"/>
          </p:cNvCxnSpPr>
          <p:nvPr/>
        </p:nvCxnSpPr>
        <p:spPr bwMode="auto">
          <a:xfrm>
            <a:off x="4994275" y="3982244"/>
            <a:ext cx="1679893" cy="731678"/>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 name="TextBox 32"/>
          <p:cNvSpPr txBox="1">
            <a:spLocks noChangeArrowheads="1"/>
          </p:cNvSpPr>
          <p:nvPr/>
        </p:nvSpPr>
        <p:spPr bwMode="auto">
          <a:xfrm rot="1495866">
            <a:off x="5570136" y="4106927"/>
            <a:ext cx="77264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provides</a:t>
            </a:r>
          </a:p>
        </p:txBody>
      </p:sp>
      <p:sp>
        <p:nvSpPr>
          <p:cNvPr id="34" name="Rectangle 33"/>
          <p:cNvSpPr/>
          <p:nvPr/>
        </p:nvSpPr>
        <p:spPr>
          <a:xfrm>
            <a:off x="4150837" y="6252370"/>
            <a:ext cx="3359785"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VentilationControlService</a:t>
            </a:r>
            <a:endParaRPr lang="en-US" sz="1980" dirty="0">
              <a:solidFill>
                <a:srgbClr val="000000"/>
              </a:solidFill>
            </a:endParaRPr>
          </a:p>
        </p:txBody>
      </p:sp>
      <p:sp>
        <p:nvSpPr>
          <p:cNvPr id="36" name="Rectangle 35"/>
          <p:cNvSpPr/>
          <p:nvPr/>
        </p:nvSpPr>
        <p:spPr>
          <a:xfrm>
            <a:off x="1224122" y="6252370"/>
            <a:ext cx="2787015"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HeatingControlService</a:t>
            </a:r>
            <a:endParaRPr lang="en-US" sz="1980" dirty="0">
              <a:solidFill>
                <a:srgbClr val="000000"/>
              </a:solidFill>
            </a:endParaRPr>
          </a:p>
        </p:txBody>
      </p:sp>
      <p:sp>
        <p:nvSpPr>
          <p:cNvPr id="37" name="Rectangle 36"/>
          <p:cNvSpPr/>
          <p:nvPr/>
        </p:nvSpPr>
        <p:spPr>
          <a:xfrm>
            <a:off x="7657307" y="6252370"/>
            <a:ext cx="2242185" cy="56054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err="1">
                <a:solidFill>
                  <a:srgbClr val="000000"/>
                </a:solidFill>
              </a:rPr>
              <a:t>ACControlService</a:t>
            </a:r>
            <a:endParaRPr lang="en-US" sz="1980" dirty="0">
              <a:solidFill>
                <a:srgbClr val="000000"/>
              </a:solidFill>
            </a:endParaRPr>
          </a:p>
        </p:txBody>
      </p:sp>
      <p:cxnSp>
        <p:nvCxnSpPr>
          <p:cNvPr id="77850" name="Straight Arrow Connector 37"/>
          <p:cNvCxnSpPr>
            <a:cxnSpLocks noChangeShapeType="1"/>
            <a:stCxn id="29" idx="2"/>
            <a:endCxn id="37" idx="0"/>
          </p:cNvCxnSpPr>
          <p:nvPr/>
        </p:nvCxnSpPr>
        <p:spPr bwMode="auto">
          <a:xfrm>
            <a:off x="6674167" y="5274469"/>
            <a:ext cx="2104232" cy="97790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7851" name="Straight Arrow Connector 38"/>
          <p:cNvCxnSpPr>
            <a:cxnSpLocks noChangeShapeType="1"/>
            <a:stCxn id="29" idx="2"/>
            <a:endCxn id="34" idx="0"/>
          </p:cNvCxnSpPr>
          <p:nvPr/>
        </p:nvCxnSpPr>
        <p:spPr bwMode="auto">
          <a:xfrm flipH="1">
            <a:off x="5830729" y="5274469"/>
            <a:ext cx="843438" cy="97790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7852" name="Straight Arrow Connector 39"/>
          <p:cNvCxnSpPr>
            <a:cxnSpLocks noChangeShapeType="1"/>
            <a:stCxn id="29" idx="2"/>
            <a:endCxn id="36" idx="0"/>
          </p:cNvCxnSpPr>
          <p:nvPr/>
        </p:nvCxnSpPr>
        <p:spPr bwMode="auto">
          <a:xfrm flipH="1">
            <a:off x="2617629" y="5274469"/>
            <a:ext cx="4056538" cy="97790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7" name="TextBox 40"/>
          <p:cNvSpPr txBox="1">
            <a:spLocks noChangeArrowheads="1"/>
          </p:cNvSpPr>
          <p:nvPr/>
        </p:nvSpPr>
        <p:spPr bwMode="auto">
          <a:xfrm rot="1495866">
            <a:off x="7367480" y="5561554"/>
            <a:ext cx="113845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isCollectionOf</a:t>
            </a:r>
          </a:p>
        </p:txBody>
      </p:sp>
      <p:sp>
        <p:nvSpPr>
          <p:cNvPr id="77853" name="TextBox 41"/>
          <p:cNvSpPr txBox="1">
            <a:spLocks noChangeArrowheads="1"/>
          </p:cNvSpPr>
          <p:nvPr/>
        </p:nvSpPr>
        <p:spPr bwMode="auto">
          <a:xfrm rot="-2947004">
            <a:off x="5514709" y="5624419"/>
            <a:ext cx="113845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isCollectionOf</a:t>
            </a:r>
          </a:p>
        </p:txBody>
      </p:sp>
      <p:sp>
        <p:nvSpPr>
          <p:cNvPr id="77854" name="TextBox 42"/>
          <p:cNvSpPr txBox="1">
            <a:spLocks noChangeArrowheads="1"/>
          </p:cNvSpPr>
          <p:nvPr/>
        </p:nvSpPr>
        <p:spPr bwMode="auto">
          <a:xfrm rot="-811648">
            <a:off x="3713453" y="5579016"/>
            <a:ext cx="113845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isCollectionOf</a:t>
            </a:r>
          </a:p>
        </p:txBody>
      </p:sp>
      <p:sp>
        <p:nvSpPr>
          <p:cNvPr id="44" name="Rectangle 43"/>
          <p:cNvSpPr/>
          <p:nvPr/>
        </p:nvSpPr>
        <p:spPr>
          <a:xfrm>
            <a:off x="3310890" y="2113757"/>
            <a:ext cx="3361532" cy="560546"/>
          </a:xfrm>
          <a:prstGeom prst="rect">
            <a:avLst/>
          </a:prstGeom>
          <a:solidFill>
            <a:srgbClr val="C0504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0" dirty="0">
                <a:solidFill>
                  <a:srgbClr val="000000"/>
                </a:solidFill>
              </a:rPr>
              <a:t>BuildingAutomationSystem-86</a:t>
            </a:r>
          </a:p>
        </p:txBody>
      </p:sp>
      <p:cxnSp>
        <p:nvCxnSpPr>
          <p:cNvPr id="77857" name="Straight Arrow Connector 44"/>
          <p:cNvCxnSpPr>
            <a:cxnSpLocks noChangeShapeType="1"/>
            <a:stCxn id="44" idx="1"/>
            <a:endCxn id="19" idx="3"/>
          </p:cNvCxnSpPr>
          <p:nvPr/>
        </p:nvCxnSpPr>
        <p:spPr bwMode="auto">
          <a:xfrm flipH="1">
            <a:off x="2561750" y="2393157"/>
            <a:ext cx="749141" cy="944721"/>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0" name="TextBox 45"/>
          <p:cNvSpPr txBox="1">
            <a:spLocks noChangeArrowheads="1"/>
          </p:cNvSpPr>
          <p:nvPr/>
        </p:nvSpPr>
        <p:spPr bwMode="auto">
          <a:xfrm>
            <a:off x="2500630" y="2623662"/>
            <a:ext cx="490840"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type</a:t>
            </a:r>
          </a:p>
        </p:txBody>
      </p:sp>
      <p:cxnSp>
        <p:nvCxnSpPr>
          <p:cNvPr id="77859" name="Straight Arrow Connector 46"/>
          <p:cNvCxnSpPr>
            <a:cxnSpLocks noChangeShapeType="1"/>
            <a:stCxn id="18" idx="0"/>
            <a:endCxn id="44" idx="2"/>
          </p:cNvCxnSpPr>
          <p:nvPr/>
        </p:nvCxnSpPr>
        <p:spPr bwMode="auto">
          <a:xfrm flipH="1" flipV="1">
            <a:off x="4992530" y="2674303"/>
            <a:ext cx="1746" cy="747395"/>
          </a:xfrm>
          <a:prstGeom prst="straightConnector1">
            <a:avLst/>
          </a:prstGeom>
          <a:noFill/>
          <a:ln w="25400">
            <a:solidFill>
              <a:schemeClr val="tx2"/>
            </a:solidFill>
            <a:round/>
            <a:headEnd type="arrow" w="med" len="med"/>
            <a:tailEnd type="none"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3" name="TextBox 48"/>
          <p:cNvSpPr txBox="1">
            <a:spLocks noChangeArrowheads="1"/>
          </p:cNvSpPr>
          <p:nvPr/>
        </p:nvSpPr>
        <p:spPr bwMode="auto">
          <a:xfrm>
            <a:off x="4954112" y="2850674"/>
            <a:ext cx="82259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320">
                <a:solidFill>
                  <a:srgbClr val="000000"/>
                </a:solidFill>
                <a:latin typeface="+mn-lt"/>
              </a:rPr>
              <a:t>narrower</a:t>
            </a:r>
          </a:p>
        </p:txBody>
      </p:sp>
      <p:sp>
        <p:nvSpPr>
          <p:cNvPr id="16" name="Footer Placeholder 15"/>
          <p:cNvSpPr>
            <a:spLocks noGrp="1"/>
          </p:cNvSpPr>
          <p:nvPr>
            <p:ph type="ftr" sz="quarter" idx="11"/>
          </p:nvPr>
        </p:nvSpPr>
        <p:spPr/>
        <p:txBody>
          <a:bodyPr/>
          <a:lstStyle/>
          <a:p>
            <a:r>
              <a:rPr lang="en-US"/>
              <a:t>www.sepapower.org</a:t>
            </a:r>
            <a:endParaRPr lang="en-US" dirty="0"/>
          </a:p>
        </p:txBody>
      </p:sp>
      <p:sp>
        <p:nvSpPr>
          <p:cNvPr id="4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45</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967964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874" name="Straight Arrow Connector 72"/>
          <p:cNvCxnSpPr>
            <a:cxnSpLocks noChangeShapeType="1"/>
            <a:stCxn id="63" idx="2"/>
          </p:cNvCxnSpPr>
          <p:nvPr/>
        </p:nvCxnSpPr>
        <p:spPr bwMode="auto">
          <a:xfrm flipH="1">
            <a:off x="8203882" y="4562000"/>
            <a:ext cx="274162" cy="1630998"/>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 name="TextBox 5"/>
          <p:cNvSpPr txBox="1">
            <a:spLocks noChangeArrowheads="1"/>
          </p:cNvSpPr>
          <p:nvPr/>
        </p:nvSpPr>
        <p:spPr bwMode="auto">
          <a:xfrm>
            <a:off x="502920" y="985679"/>
            <a:ext cx="90805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980">
                <a:solidFill>
                  <a:srgbClr val="000000"/>
                </a:solidFill>
                <a:latin typeface="+mn-lt"/>
              </a:rPr>
              <a:t>Because all this information is represented formally in a semantic language (OWL), it is possible to perform logical reasoning on it. Therefore, if we correctly categorize systems and services, we can begin to automatically identify where interoperability is possible, and where there will be problems.</a:t>
            </a:r>
          </a:p>
        </p:txBody>
      </p:sp>
      <p:sp>
        <p:nvSpPr>
          <p:cNvPr id="11" name="Title 1"/>
          <p:cNvSpPr txBox="1">
            <a:spLocks/>
          </p:cNvSpPr>
          <p:nvPr/>
        </p:nvSpPr>
        <p:spPr>
          <a:xfrm>
            <a:off x="502920" y="322105"/>
            <a:ext cx="7154387" cy="729933"/>
          </a:xfrm>
          <a:prstGeom prst="rect">
            <a:avLst/>
          </a:prstGeom>
        </p:spPr>
        <p:txBody>
          <a:bodyPr anchor="ctr"/>
          <a:lstStyle/>
          <a:p>
            <a:pPr>
              <a:defRPr/>
            </a:pPr>
            <a:r>
              <a:rPr lang="en-US" sz="3080" b="1" dirty="0">
                <a:solidFill>
                  <a:srgbClr val="20396D"/>
                </a:solidFill>
                <a:ea typeface="+mj-ea"/>
                <a:cs typeface="+mj-cs"/>
              </a:rPr>
              <a:t>Implications</a:t>
            </a:r>
          </a:p>
        </p:txBody>
      </p:sp>
      <p:sp>
        <p:nvSpPr>
          <p:cNvPr id="14" name="Title 1"/>
          <p:cNvSpPr txBox="1">
            <a:spLocks/>
          </p:cNvSpPr>
          <p:nvPr/>
        </p:nvSpPr>
        <p:spPr>
          <a:xfrm>
            <a:off x="8559067" y="2823998"/>
            <a:ext cx="1491890" cy="1236424"/>
          </a:xfrm>
          <a:prstGeom prst="rect">
            <a:avLst/>
          </a:prstGeom>
        </p:spPr>
        <p:txBody>
          <a:bodyPr anchor="ctr"/>
          <a:lstStyle/>
          <a:p>
            <a:pPr>
              <a:defRPr/>
            </a:pPr>
            <a:r>
              <a:rPr lang="en-US" sz="1210" b="1" dirty="0">
                <a:solidFill>
                  <a:srgbClr val="20396D"/>
                </a:solidFill>
                <a:ea typeface="+mj-ea"/>
                <a:cs typeface="+mj-cs"/>
              </a:rPr>
              <a:t>Vendor B</a:t>
            </a:r>
          </a:p>
          <a:p>
            <a:pPr>
              <a:defRPr/>
            </a:pPr>
            <a:r>
              <a:rPr lang="en-US" sz="1210" b="1" dirty="0">
                <a:solidFill>
                  <a:srgbClr val="20396D"/>
                </a:solidFill>
                <a:ea typeface="+mj-ea"/>
                <a:cs typeface="+mj-cs"/>
              </a:rPr>
              <a:t>(provides </a:t>
            </a:r>
            <a:r>
              <a:rPr lang="en-US" sz="1210" b="1" dirty="0" err="1">
                <a:solidFill>
                  <a:srgbClr val="20396D"/>
                </a:solidFill>
                <a:ea typeface="+mj-ea"/>
                <a:cs typeface="+mj-cs"/>
              </a:rPr>
              <a:t>HVACManagement</a:t>
            </a:r>
            <a:r>
              <a:rPr lang="en-US" sz="1210" b="1" dirty="0">
                <a:solidFill>
                  <a:srgbClr val="20396D"/>
                </a:solidFill>
                <a:ea typeface="+mj-ea"/>
                <a:cs typeface="+mj-cs"/>
              </a:rPr>
              <a:t>, not lighting, and may not meet commercial requirements)</a:t>
            </a:r>
          </a:p>
        </p:txBody>
      </p:sp>
      <p:sp>
        <p:nvSpPr>
          <p:cNvPr id="13" name="Title 1"/>
          <p:cNvSpPr txBox="1">
            <a:spLocks/>
          </p:cNvSpPr>
          <p:nvPr/>
        </p:nvSpPr>
        <p:spPr>
          <a:xfrm>
            <a:off x="548567" y="2335133"/>
            <a:ext cx="1977910" cy="1286034"/>
          </a:xfrm>
          <a:prstGeom prst="rect">
            <a:avLst/>
          </a:prstGeom>
        </p:spPr>
        <p:txBody>
          <a:bodyPr anchor="ctr"/>
          <a:lstStyle/>
          <a:p>
            <a:pPr>
              <a:defRPr/>
            </a:pPr>
            <a:r>
              <a:rPr lang="en-US" sz="1210" b="1" dirty="0">
                <a:solidFill>
                  <a:srgbClr val="20396D"/>
                </a:solidFill>
                <a:ea typeface="+mj-ea"/>
                <a:cs typeface="+mj-cs"/>
              </a:rPr>
              <a:t>Vendor A </a:t>
            </a:r>
          </a:p>
          <a:p>
            <a:pPr>
              <a:defRPr/>
            </a:pPr>
            <a:r>
              <a:rPr lang="en-US" sz="1210" b="1" dirty="0">
                <a:solidFill>
                  <a:srgbClr val="20396D"/>
                </a:solidFill>
                <a:ea typeface="+mj-ea"/>
                <a:cs typeface="+mj-cs"/>
              </a:rPr>
              <a:t>(provides </a:t>
            </a:r>
            <a:r>
              <a:rPr lang="en-US" sz="1210" b="1" dirty="0" err="1">
                <a:solidFill>
                  <a:srgbClr val="20396D"/>
                </a:solidFill>
                <a:ea typeface="+mj-ea"/>
                <a:cs typeface="+mj-cs"/>
              </a:rPr>
              <a:t>LightingManagement</a:t>
            </a:r>
            <a:r>
              <a:rPr lang="en-US" sz="1210" b="1" dirty="0">
                <a:solidFill>
                  <a:srgbClr val="20396D"/>
                </a:solidFill>
                <a:ea typeface="+mj-ea"/>
                <a:cs typeface="+mj-cs"/>
              </a:rPr>
              <a:t> and </a:t>
            </a:r>
            <a:r>
              <a:rPr lang="en-US" sz="1210" b="1" dirty="0" err="1">
                <a:solidFill>
                  <a:srgbClr val="20396D"/>
                </a:solidFill>
                <a:ea typeface="+mj-ea"/>
                <a:cs typeface="+mj-cs"/>
              </a:rPr>
              <a:t>HeatingControl</a:t>
            </a:r>
            <a:r>
              <a:rPr lang="en-US" sz="1210" b="1" dirty="0">
                <a:solidFill>
                  <a:srgbClr val="20396D"/>
                </a:solidFill>
                <a:ea typeface="+mj-ea"/>
                <a:cs typeface="+mj-cs"/>
              </a:rPr>
              <a:t>, and may not meet residential requirements)</a:t>
            </a:r>
          </a:p>
        </p:txBody>
      </p:sp>
      <p:sp>
        <p:nvSpPr>
          <p:cNvPr id="18" name="Rectangle 17"/>
          <p:cNvSpPr/>
          <p:nvPr/>
        </p:nvSpPr>
        <p:spPr>
          <a:xfrm>
            <a:off x="1969771" y="4568985"/>
            <a:ext cx="1988979" cy="392906"/>
          </a:xfrm>
          <a:prstGeom prst="rect">
            <a:avLst/>
          </a:prstGeom>
          <a:solidFill>
            <a:srgbClr val="C0504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rgbClr val="000000"/>
                </a:solidFill>
              </a:rPr>
              <a:t>Vendor A Hardware</a:t>
            </a:r>
          </a:p>
        </p:txBody>
      </p:sp>
      <p:sp>
        <p:nvSpPr>
          <p:cNvPr id="19" name="Rectangle 18"/>
          <p:cNvSpPr/>
          <p:nvPr/>
        </p:nvSpPr>
        <p:spPr>
          <a:xfrm>
            <a:off x="237490" y="4562000"/>
            <a:ext cx="1285240" cy="39290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LogicalActor</a:t>
            </a:r>
            <a:endParaRPr lang="en-US" sz="1100" dirty="0">
              <a:solidFill>
                <a:srgbClr val="000000"/>
              </a:solidFill>
            </a:endParaRPr>
          </a:p>
        </p:txBody>
      </p:sp>
      <p:cxnSp>
        <p:nvCxnSpPr>
          <p:cNvPr id="79882" name="Straight Arrow Connector 19"/>
          <p:cNvCxnSpPr>
            <a:cxnSpLocks noChangeShapeType="1"/>
            <a:stCxn id="18" idx="1"/>
            <a:endCxn id="19" idx="3"/>
          </p:cNvCxnSpPr>
          <p:nvPr/>
        </p:nvCxnSpPr>
        <p:spPr bwMode="auto">
          <a:xfrm flipH="1" flipV="1">
            <a:off x="1522730" y="4757579"/>
            <a:ext cx="447040" cy="6985"/>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 name="TextBox 20"/>
          <p:cNvSpPr txBox="1">
            <a:spLocks noChangeArrowheads="1"/>
          </p:cNvSpPr>
          <p:nvPr/>
        </p:nvSpPr>
        <p:spPr bwMode="auto">
          <a:xfrm>
            <a:off x="1639729" y="4549775"/>
            <a:ext cx="364202"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type</a:t>
            </a:r>
          </a:p>
        </p:txBody>
      </p:sp>
      <p:sp>
        <p:nvSpPr>
          <p:cNvPr id="22" name="Rectangle 21"/>
          <p:cNvSpPr/>
          <p:nvPr/>
        </p:nvSpPr>
        <p:spPr>
          <a:xfrm>
            <a:off x="1061720" y="3610292"/>
            <a:ext cx="1494790" cy="39290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rgbClr val="000000"/>
                </a:solidFill>
              </a:rPr>
              <a:t>Commercial grade hardware</a:t>
            </a:r>
          </a:p>
        </p:txBody>
      </p:sp>
      <p:cxnSp>
        <p:nvCxnSpPr>
          <p:cNvPr id="79885" name="Straight Arrow Connector 22"/>
          <p:cNvCxnSpPr>
            <a:cxnSpLocks noChangeShapeType="1"/>
            <a:stCxn id="18" idx="0"/>
            <a:endCxn id="22" idx="2"/>
          </p:cNvCxnSpPr>
          <p:nvPr/>
        </p:nvCxnSpPr>
        <p:spPr bwMode="auto">
          <a:xfrm flipH="1" flipV="1">
            <a:off x="1809115" y="4003199"/>
            <a:ext cx="1154272" cy="565785"/>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4" name="Rectangle 23"/>
          <p:cNvSpPr/>
          <p:nvPr/>
        </p:nvSpPr>
        <p:spPr>
          <a:xfrm>
            <a:off x="2816702" y="3603307"/>
            <a:ext cx="1285240" cy="39290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rgbClr val="000000"/>
                </a:solidFill>
              </a:rPr>
              <a:t>Logical Control hardware</a:t>
            </a:r>
          </a:p>
        </p:txBody>
      </p:sp>
      <p:cxnSp>
        <p:nvCxnSpPr>
          <p:cNvPr id="79887" name="Straight Arrow Connector 24"/>
          <p:cNvCxnSpPr>
            <a:cxnSpLocks noChangeShapeType="1"/>
            <a:stCxn id="18" idx="0"/>
            <a:endCxn id="24" idx="2"/>
          </p:cNvCxnSpPr>
          <p:nvPr/>
        </p:nvCxnSpPr>
        <p:spPr bwMode="auto">
          <a:xfrm flipV="1">
            <a:off x="2963387" y="3996214"/>
            <a:ext cx="495935" cy="57277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 name="TextBox 25"/>
          <p:cNvSpPr txBox="1">
            <a:spLocks noChangeArrowheads="1"/>
          </p:cNvSpPr>
          <p:nvPr/>
        </p:nvSpPr>
        <p:spPr bwMode="auto">
          <a:xfrm rot="1558840">
            <a:off x="2124958" y="4082888"/>
            <a:ext cx="506870"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satisfies</a:t>
            </a:r>
          </a:p>
        </p:txBody>
      </p:sp>
      <p:sp>
        <p:nvSpPr>
          <p:cNvPr id="27" name="Rectangle 26"/>
          <p:cNvSpPr/>
          <p:nvPr/>
        </p:nvSpPr>
        <p:spPr>
          <a:xfrm>
            <a:off x="92552" y="5497990"/>
            <a:ext cx="1988978" cy="39290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LightingManagementService</a:t>
            </a:r>
            <a:endParaRPr lang="en-US" sz="1100" dirty="0">
              <a:solidFill>
                <a:srgbClr val="000000"/>
              </a:solidFill>
            </a:endParaRPr>
          </a:p>
        </p:txBody>
      </p:sp>
      <p:sp>
        <p:nvSpPr>
          <p:cNvPr id="28" name="Rectangle 27"/>
          <p:cNvSpPr/>
          <p:nvPr/>
        </p:nvSpPr>
        <p:spPr>
          <a:xfrm>
            <a:off x="2963387" y="5471795"/>
            <a:ext cx="1988978" cy="39290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HVACManagementService</a:t>
            </a:r>
            <a:endParaRPr lang="en-US" sz="1100" dirty="0">
              <a:solidFill>
                <a:srgbClr val="000000"/>
              </a:solidFill>
            </a:endParaRPr>
          </a:p>
        </p:txBody>
      </p:sp>
      <p:cxnSp>
        <p:nvCxnSpPr>
          <p:cNvPr id="29" name="Straight Arrow Connector 28"/>
          <p:cNvCxnSpPr>
            <a:stCxn id="18" idx="2"/>
            <a:endCxn id="27" idx="0"/>
          </p:cNvCxnSpPr>
          <p:nvPr/>
        </p:nvCxnSpPr>
        <p:spPr>
          <a:xfrm flipH="1">
            <a:off x="1086168" y="4961891"/>
            <a:ext cx="1877219" cy="536099"/>
          </a:xfrm>
          <a:prstGeom prst="straightConnector1">
            <a:avLst/>
          </a:prstGeom>
          <a:ln w="25400">
            <a:solidFill>
              <a:schemeClr val="tx2"/>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79891" name="TextBox 29"/>
          <p:cNvSpPr txBox="1">
            <a:spLocks noChangeArrowheads="1"/>
          </p:cNvSpPr>
          <p:nvPr/>
        </p:nvSpPr>
        <p:spPr bwMode="auto">
          <a:xfrm rot="-1097776">
            <a:off x="1994920" y="5109683"/>
            <a:ext cx="527709"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provides</a:t>
            </a:r>
          </a:p>
        </p:txBody>
      </p:sp>
      <p:cxnSp>
        <p:nvCxnSpPr>
          <p:cNvPr id="79893" name="Straight Arrow Connector 30"/>
          <p:cNvCxnSpPr>
            <a:cxnSpLocks noChangeShapeType="1"/>
            <a:stCxn id="18" idx="2"/>
            <a:endCxn id="34" idx="0"/>
          </p:cNvCxnSpPr>
          <p:nvPr/>
        </p:nvCxnSpPr>
        <p:spPr bwMode="auto">
          <a:xfrm flipH="1">
            <a:off x="1557655" y="4961890"/>
            <a:ext cx="1405732" cy="1587342"/>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 name="TextBox 31"/>
          <p:cNvSpPr txBox="1">
            <a:spLocks noChangeArrowheads="1"/>
          </p:cNvSpPr>
          <p:nvPr/>
        </p:nvSpPr>
        <p:spPr bwMode="auto">
          <a:xfrm rot="-2928934">
            <a:off x="2200104" y="5511320"/>
            <a:ext cx="527709"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provides</a:t>
            </a:r>
          </a:p>
        </p:txBody>
      </p:sp>
      <p:sp>
        <p:nvSpPr>
          <p:cNvPr id="33" name="Rectangle 32"/>
          <p:cNvSpPr/>
          <p:nvPr/>
        </p:nvSpPr>
        <p:spPr>
          <a:xfrm>
            <a:off x="2463959" y="6549232"/>
            <a:ext cx="1988978" cy="39290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VentilationControlService</a:t>
            </a:r>
            <a:endParaRPr lang="en-US" sz="1100" dirty="0">
              <a:solidFill>
                <a:srgbClr val="000000"/>
              </a:solidFill>
            </a:endParaRPr>
          </a:p>
        </p:txBody>
      </p:sp>
      <p:sp>
        <p:nvSpPr>
          <p:cNvPr id="34" name="Rectangle 33"/>
          <p:cNvSpPr/>
          <p:nvPr/>
        </p:nvSpPr>
        <p:spPr>
          <a:xfrm>
            <a:off x="731680" y="6549232"/>
            <a:ext cx="1650206" cy="39290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HeatingControlService</a:t>
            </a:r>
            <a:endParaRPr lang="en-US" sz="1100" dirty="0">
              <a:solidFill>
                <a:srgbClr val="000000"/>
              </a:solidFill>
            </a:endParaRPr>
          </a:p>
        </p:txBody>
      </p:sp>
      <p:sp>
        <p:nvSpPr>
          <p:cNvPr id="36" name="Rectangle 35"/>
          <p:cNvSpPr/>
          <p:nvPr/>
        </p:nvSpPr>
        <p:spPr>
          <a:xfrm>
            <a:off x="4540250" y="6549232"/>
            <a:ext cx="1327150" cy="39290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ACControlService</a:t>
            </a:r>
            <a:endParaRPr lang="en-US" sz="1100" dirty="0">
              <a:solidFill>
                <a:srgbClr val="000000"/>
              </a:solidFill>
            </a:endParaRPr>
          </a:p>
        </p:txBody>
      </p:sp>
      <p:cxnSp>
        <p:nvCxnSpPr>
          <p:cNvPr id="79898" name="Straight Arrow Connector 36"/>
          <p:cNvCxnSpPr>
            <a:cxnSpLocks noChangeShapeType="1"/>
            <a:stCxn id="28" idx="2"/>
            <a:endCxn id="36" idx="0"/>
          </p:cNvCxnSpPr>
          <p:nvPr/>
        </p:nvCxnSpPr>
        <p:spPr bwMode="auto">
          <a:xfrm>
            <a:off x="3958750" y="5864702"/>
            <a:ext cx="1245076" cy="68453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9899" name="Straight Arrow Connector 37"/>
          <p:cNvCxnSpPr>
            <a:cxnSpLocks noChangeShapeType="1"/>
            <a:stCxn id="28" idx="2"/>
            <a:endCxn id="33" idx="0"/>
          </p:cNvCxnSpPr>
          <p:nvPr/>
        </p:nvCxnSpPr>
        <p:spPr bwMode="auto">
          <a:xfrm flipH="1">
            <a:off x="3459322" y="5864702"/>
            <a:ext cx="499428" cy="68453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9900" name="Straight Arrow Connector 38"/>
          <p:cNvCxnSpPr>
            <a:cxnSpLocks noChangeShapeType="1"/>
            <a:stCxn id="28" idx="2"/>
            <a:endCxn id="34" idx="0"/>
          </p:cNvCxnSpPr>
          <p:nvPr/>
        </p:nvCxnSpPr>
        <p:spPr bwMode="auto">
          <a:xfrm flipH="1">
            <a:off x="1557656" y="5864702"/>
            <a:ext cx="2401094" cy="68453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 name="TextBox 39"/>
          <p:cNvSpPr txBox="1">
            <a:spLocks noChangeArrowheads="1"/>
          </p:cNvSpPr>
          <p:nvPr/>
        </p:nvSpPr>
        <p:spPr bwMode="auto">
          <a:xfrm rot="1495866">
            <a:off x="4330809" y="6064882"/>
            <a:ext cx="748923"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isCollectionOf</a:t>
            </a:r>
          </a:p>
        </p:txBody>
      </p:sp>
      <p:sp>
        <p:nvSpPr>
          <p:cNvPr id="79901" name="TextBox 40"/>
          <p:cNvSpPr txBox="1">
            <a:spLocks noChangeArrowheads="1"/>
          </p:cNvSpPr>
          <p:nvPr/>
        </p:nvSpPr>
        <p:spPr bwMode="auto">
          <a:xfrm rot="-2947004">
            <a:off x="3235038" y="6107664"/>
            <a:ext cx="748923"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isCollectionOf</a:t>
            </a:r>
          </a:p>
        </p:txBody>
      </p:sp>
      <p:sp>
        <p:nvSpPr>
          <p:cNvPr id="79902" name="TextBox 41"/>
          <p:cNvSpPr txBox="1">
            <a:spLocks noChangeArrowheads="1"/>
          </p:cNvSpPr>
          <p:nvPr/>
        </p:nvSpPr>
        <p:spPr bwMode="auto">
          <a:xfrm rot="-811648">
            <a:off x="2168079" y="6076233"/>
            <a:ext cx="748923"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isCollectionOf</a:t>
            </a:r>
          </a:p>
        </p:txBody>
      </p:sp>
      <p:sp>
        <p:nvSpPr>
          <p:cNvPr id="79903" name="TextBox 49"/>
          <p:cNvSpPr txBox="1">
            <a:spLocks noChangeArrowheads="1"/>
          </p:cNvSpPr>
          <p:nvPr/>
        </p:nvSpPr>
        <p:spPr bwMode="auto">
          <a:xfrm rot="-2900718">
            <a:off x="2844413" y="4176312"/>
            <a:ext cx="506870"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satisfies</a:t>
            </a:r>
          </a:p>
        </p:txBody>
      </p:sp>
      <p:sp>
        <p:nvSpPr>
          <p:cNvPr id="53" name="Rectangle 52"/>
          <p:cNvSpPr/>
          <p:nvPr/>
        </p:nvSpPr>
        <p:spPr>
          <a:xfrm>
            <a:off x="6489066" y="3264535"/>
            <a:ext cx="1988979" cy="392907"/>
          </a:xfrm>
          <a:prstGeom prst="rect">
            <a:avLst/>
          </a:prstGeom>
          <a:solidFill>
            <a:srgbClr val="C0504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rgbClr val="000000"/>
                </a:solidFill>
              </a:rPr>
              <a:t>Vendor B Hardware</a:t>
            </a:r>
          </a:p>
        </p:txBody>
      </p:sp>
      <p:sp>
        <p:nvSpPr>
          <p:cNvPr id="54" name="Rectangle 53"/>
          <p:cNvSpPr/>
          <p:nvPr/>
        </p:nvSpPr>
        <p:spPr>
          <a:xfrm>
            <a:off x="4755040" y="3264535"/>
            <a:ext cx="1286986" cy="39290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LogicalActor</a:t>
            </a:r>
            <a:endParaRPr lang="en-US" sz="1100" dirty="0">
              <a:solidFill>
                <a:srgbClr val="000000"/>
              </a:solidFill>
            </a:endParaRPr>
          </a:p>
        </p:txBody>
      </p:sp>
      <p:cxnSp>
        <p:nvCxnSpPr>
          <p:cNvPr id="79907" name="Straight Arrow Connector 54"/>
          <p:cNvCxnSpPr>
            <a:cxnSpLocks noChangeShapeType="1"/>
            <a:stCxn id="53" idx="1"/>
            <a:endCxn id="54" idx="3"/>
          </p:cNvCxnSpPr>
          <p:nvPr/>
        </p:nvCxnSpPr>
        <p:spPr bwMode="auto">
          <a:xfrm flipH="1">
            <a:off x="6042025" y="3461862"/>
            <a:ext cx="447040" cy="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7" name="TextBox 55"/>
          <p:cNvSpPr txBox="1">
            <a:spLocks noChangeArrowheads="1"/>
          </p:cNvSpPr>
          <p:nvPr/>
        </p:nvSpPr>
        <p:spPr bwMode="auto">
          <a:xfrm>
            <a:off x="6146800" y="3245327"/>
            <a:ext cx="364202"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type</a:t>
            </a:r>
          </a:p>
        </p:txBody>
      </p:sp>
      <p:sp>
        <p:nvSpPr>
          <p:cNvPr id="57" name="Rectangle 56"/>
          <p:cNvSpPr/>
          <p:nvPr/>
        </p:nvSpPr>
        <p:spPr>
          <a:xfrm>
            <a:off x="5581015" y="2307590"/>
            <a:ext cx="1494790" cy="39290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rgbClr val="000000"/>
                </a:solidFill>
              </a:rPr>
              <a:t>Residential grade hardware</a:t>
            </a:r>
          </a:p>
        </p:txBody>
      </p:sp>
      <p:cxnSp>
        <p:nvCxnSpPr>
          <p:cNvPr id="79910" name="Straight Arrow Connector 57"/>
          <p:cNvCxnSpPr>
            <a:cxnSpLocks noChangeShapeType="1"/>
            <a:stCxn id="53" idx="0"/>
            <a:endCxn id="57" idx="2"/>
          </p:cNvCxnSpPr>
          <p:nvPr/>
        </p:nvCxnSpPr>
        <p:spPr bwMode="auto">
          <a:xfrm flipH="1" flipV="1">
            <a:off x="6328410" y="2700497"/>
            <a:ext cx="1154272" cy="564038"/>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9" name="Rectangle 58"/>
          <p:cNvSpPr/>
          <p:nvPr/>
        </p:nvSpPr>
        <p:spPr>
          <a:xfrm>
            <a:off x="7334250" y="2300605"/>
            <a:ext cx="1286987" cy="39290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rgbClr val="000000"/>
                </a:solidFill>
              </a:rPr>
              <a:t>Logical Control hardware</a:t>
            </a:r>
          </a:p>
        </p:txBody>
      </p:sp>
      <p:cxnSp>
        <p:nvCxnSpPr>
          <p:cNvPr id="79912" name="Straight Arrow Connector 59"/>
          <p:cNvCxnSpPr>
            <a:cxnSpLocks noChangeShapeType="1"/>
            <a:stCxn id="53" idx="0"/>
            <a:endCxn id="59" idx="2"/>
          </p:cNvCxnSpPr>
          <p:nvPr/>
        </p:nvCxnSpPr>
        <p:spPr bwMode="auto">
          <a:xfrm flipV="1">
            <a:off x="7482682" y="2693512"/>
            <a:ext cx="495935" cy="571023"/>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8" name="TextBox 60"/>
          <p:cNvSpPr txBox="1">
            <a:spLocks noChangeArrowheads="1"/>
          </p:cNvSpPr>
          <p:nvPr/>
        </p:nvSpPr>
        <p:spPr bwMode="auto">
          <a:xfrm rot="1558840">
            <a:off x="6644253" y="2778440"/>
            <a:ext cx="506870"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satisfies</a:t>
            </a:r>
          </a:p>
        </p:txBody>
      </p:sp>
      <p:sp>
        <p:nvSpPr>
          <p:cNvPr id="62" name="Rectangle 61"/>
          <p:cNvSpPr/>
          <p:nvPr/>
        </p:nvSpPr>
        <p:spPr>
          <a:xfrm>
            <a:off x="5313839" y="4174332"/>
            <a:ext cx="1988978" cy="39290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LightingManagementService</a:t>
            </a:r>
            <a:endParaRPr lang="en-US" sz="1100" dirty="0">
              <a:solidFill>
                <a:srgbClr val="000000"/>
              </a:solidFill>
            </a:endParaRPr>
          </a:p>
        </p:txBody>
      </p:sp>
      <p:sp>
        <p:nvSpPr>
          <p:cNvPr id="63" name="Rectangle 62"/>
          <p:cNvSpPr/>
          <p:nvPr/>
        </p:nvSpPr>
        <p:spPr>
          <a:xfrm>
            <a:off x="7482682" y="4169092"/>
            <a:ext cx="1988978" cy="39290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HVACManagementService</a:t>
            </a:r>
            <a:endParaRPr lang="en-US" sz="1100" dirty="0">
              <a:solidFill>
                <a:srgbClr val="000000"/>
              </a:solidFill>
            </a:endParaRPr>
          </a:p>
        </p:txBody>
      </p:sp>
      <p:cxnSp>
        <p:nvCxnSpPr>
          <p:cNvPr id="79916" name="Straight Arrow Connector 65"/>
          <p:cNvCxnSpPr>
            <a:cxnSpLocks noChangeShapeType="1"/>
            <a:stCxn id="53" idx="2"/>
            <a:endCxn id="63" idx="0"/>
          </p:cNvCxnSpPr>
          <p:nvPr/>
        </p:nvCxnSpPr>
        <p:spPr bwMode="auto">
          <a:xfrm>
            <a:off x="7482682" y="3657442"/>
            <a:ext cx="995363" cy="511651"/>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9" name="TextBox 66"/>
          <p:cNvSpPr txBox="1">
            <a:spLocks noChangeArrowheads="1"/>
          </p:cNvSpPr>
          <p:nvPr/>
        </p:nvSpPr>
        <p:spPr bwMode="auto">
          <a:xfrm rot="1667171">
            <a:off x="7800329" y="3749355"/>
            <a:ext cx="527709"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provides</a:t>
            </a:r>
          </a:p>
        </p:txBody>
      </p:sp>
      <p:sp>
        <p:nvSpPr>
          <p:cNvPr id="68" name="Rectangle 67"/>
          <p:cNvSpPr/>
          <p:nvPr/>
        </p:nvSpPr>
        <p:spPr>
          <a:xfrm>
            <a:off x="6103144" y="5735480"/>
            <a:ext cx="1988978" cy="39290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VentilationControlService</a:t>
            </a:r>
            <a:endParaRPr lang="en-US" sz="1100" dirty="0">
              <a:solidFill>
                <a:srgbClr val="000000"/>
              </a:solidFill>
            </a:endParaRPr>
          </a:p>
        </p:txBody>
      </p:sp>
      <p:sp>
        <p:nvSpPr>
          <p:cNvPr id="69" name="Rectangle 68"/>
          <p:cNvSpPr/>
          <p:nvPr/>
        </p:nvSpPr>
        <p:spPr>
          <a:xfrm>
            <a:off x="7767320" y="6192997"/>
            <a:ext cx="1648460" cy="392906"/>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HeatingControlService</a:t>
            </a:r>
            <a:endParaRPr lang="en-US" sz="1100" dirty="0">
              <a:solidFill>
                <a:srgbClr val="000000"/>
              </a:solidFill>
            </a:endParaRPr>
          </a:p>
        </p:txBody>
      </p:sp>
      <p:sp>
        <p:nvSpPr>
          <p:cNvPr id="70" name="Rectangle 69"/>
          <p:cNvSpPr/>
          <p:nvPr/>
        </p:nvSpPr>
        <p:spPr>
          <a:xfrm>
            <a:off x="8203883" y="5328602"/>
            <a:ext cx="1327150" cy="392907"/>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rgbClr val="000000"/>
                </a:solidFill>
              </a:rPr>
              <a:t>ACControlService</a:t>
            </a:r>
            <a:endParaRPr lang="en-US" sz="1100" dirty="0">
              <a:solidFill>
                <a:srgbClr val="000000"/>
              </a:solidFill>
            </a:endParaRPr>
          </a:p>
        </p:txBody>
      </p:sp>
      <p:cxnSp>
        <p:nvCxnSpPr>
          <p:cNvPr id="79921" name="Straight Arrow Connector 70"/>
          <p:cNvCxnSpPr>
            <a:cxnSpLocks noChangeShapeType="1"/>
            <a:stCxn id="63" idx="2"/>
            <a:endCxn id="70" idx="0"/>
          </p:cNvCxnSpPr>
          <p:nvPr/>
        </p:nvCxnSpPr>
        <p:spPr bwMode="auto">
          <a:xfrm>
            <a:off x="8478044" y="4561999"/>
            <a:ext cx="389413" cy="766603"/>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9922" name="Straight Arrow Connector 71"/>
          <p:cNvCxnSpPr>
            <a:cxnSpLocks noChangeShapeType="1"/>
            <a:stCxn id="63" idx="2"/>
            <a:endCxn id="68" idx="0"/>
          </p:cNvCxnSpPr>
          <p:nvPr/>
        </p:nvCxnSpPr>
        <p:spPr bwMode="auto">
          <a:xfrm flipH="1">
            <a:off x="7098507" y="4561999"/>
            <a:ext cx="1379538" cy="1173480"/>
          </a:xfrm>
          <a:prstGeom prst="straightConnector1">
            <a:avLst/>
          </a:prstGeom>
          <a:noFill/>
          <a:ln w="25400">
            <a:solidFill>
              <a:schemeClr val="tx2"/>
            </a:solidFill>
            <a:round/>
            <a:headEnd/>
            <a:tailEnd type="arrow"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0" name="TextBox 73"/>
          <p:cNvSpPr txBox="1">
            <a:spLocks noChangeArrowheads="1"/>
          </p:cNvSpPr>
          <p:nvPr/>
        </p:nvSpPr>
        <p:spPr bwMode="auto">
          <a:xfrm rot="3784130">
            <a:off x="8349805" y="4769164"/>
            <a:ext cx="748923"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isCollectionOf</a:t>
            </a:r>
          </a:p>
        </p:txBody>
      </p:sp>
      <p:sp>
        <p:nvSpPr>
          <p:cNvPr id="79923" name="TextBox 74"/>
          <p:cNvSpPr txBox="1">
            <a:spLocks noChangeArrowheads="1"/>
          </p:cNvSpPr>
          <p:nvPr/>
        </p:nvSpPr>
        <p:spPr bwMode="auto">
          <a:xfrm rot="-2420516">
            <a:off x="7336106" y="4999670"/>
            <a:ext cx="748923"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isCollectionOf</a:t>
            </a:r>
          </a:p>
        </p:txBody>
      </p:sp>
      <p:sp>
        <p:nvSpPr>
          <p:cNvPr id="79924" name="TextBox 75"/>
          <p:cNvSpPr txBox="1">
            <a:spLocks noChangeArrowheads="1"/>
          </p:cNvSpPr>
          <p:nvPr/>
        </p:nvSpPr>
        <p:spPr bwMode="auto">
          <a:xfrm rot="-4951815">
            <a:off x="7955152" y="4880924"/>
            <a:ext cx="748923"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isCollectionOf</a:t>
            </a:r>
          </a:p>
        </p:txBody>
      </p:sp>
      <p:sp>
        <p:nvSpPr>
          <p:cNvPr id="79925" name="TextBox 76"/>
          <p:cNvSpPr txBox="1">
            <a:spLocks noChangeArrowheads="1"/>
          </p:cNvSpPr>
          <p:nvPr/>
        </p:nvSpPr>
        <p:spPr bwMode="auto">
          <a:xfrm rot="-2900718">
            <a:off x="7363708" y="2872737"/>
            <a:ext cx="506870"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770">
                <a:solidFill>
                  <a:srgbClr val="000000"/>
                </a:solidFill>
                <a:latin typeface="+mn-lt"/>
              </a:rPr>
              <a:t>satisfies</a:t>
            </a:r>
          </a:p>
        </p:txBody>
      </p:sp>
      <p:sp>
        <p:nvSpPr>
          <p:cNvPr id="16" name="Footer Placeholder 15"/>
          <p:cNvSpPr>
            <a:spLocks noGrp="1"/>
          </p:cNvSpPr>
          <p:nvPr>
            <p:ph type="ftr" sz="quarter" idx="11"/>
          </p:nvPr>
        </p:nvSpPr>
        <p:spPr/>
        <p:txBody>
          <a:bodyPr/>
          <a:lstStyle/>
          <a:p>
            <a:r>
              <a:rPr lang="en-US"/>
              <a:t>www.sepapower.org</a:t>
            </a:r>
            <a:endParaRPr lang="en-US" dirty="0"/>
          </a:p>
        </p:txBody>
      </p:sp>
      <p:sp>
        <p:nvSpPr>
          <p:cNvPr id="61"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46</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388895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www.sepapower.org</a:t>
            </a:r>
            <a:endParaRPr lang="en-US" dirty="0"/>
          </a:p>
        </p:txBody>
      </p:sp>
      <p:sp>
        <p:nvSpPr>
          <p:cNvPr id="5" name="Title 1"/>
          <p:cNvSpPr>
            <a:spLocks noGrp="1"/>
          </p:cNvSpPr>
          <p:nvPr>
            <p:ph type="title"/>
          </p:nvPr>
        </p:nvSpPr>
        <p:spPr>
          <a:xfrm>
            <a:off x="5075854" y="3340740"/>
            <a:ext cx="4686300" cy="3708400"/>
          </a:xfrm>
        </p:spPr>
        <p:txBody>
          <a:bodyPr/>
          <a:lstStyle/>
          <a:p>
            <a:pPr algn="ctr">
              <a:defRPr/>
            </a:pPr>
            <a:r>
              <a:rPr lang="en-US" sz="2800" dirty="0">
                <a:latin typeface="+mn-lt"/>
              </a:rPr>
              <a:t>POTENTIAL</a:t>
            </a:r>
            <a:br>
              <a:rPr lang="en-US" sz="2800" dirty="0">
                <a:latin typeface="+mn-lt"/>
              </a:rPr>
            </a:br>
            <a:r>
              <a:rPr lang="en-US" sz="2800" dirty="0">
                <a:latin typeface="+mn-lt"/>
              </a:rPr>
              <a:t>FUTURE PHASE</a:t>
            </a:r>
            <a:endParaRPr sz="2800" dirty="0">
              <a:latin typeface="+mn-lt"/>
            </a:endParaRPr>
          </a:p>
        </p:txBody>
      </p:sp>
      <p:pic>
        <p:nvPicPr>
          <p:cNvPr id="6" name="Picture 5"/>
          <p:cNvPicPr>
            <a:picLocks noChangeAspect="1"/>
          </p:cNvPicPr>
          <p:nvPr/>
        </p:nvPicPr>
        <p:blipFill>
          <a:blip r:embed="rId3"/>
          <a:stretch>
            <a:fillRect/>
          </a:stretch>
        </p:blipFill>
        <p:spPr>
          <a:xfrm>
            <a:off x="0" y="0"/>
            <a:ext cx="5075854" cy="7772400"/>
          </a:xfrm>
          <a:prstGeom prst="rect">
            <a:avLst/>
          </a:prstGeom>
        </p:spPr>
      </p:pic>
    </p:spTree>
    <p:extLst>
      <p:ext uri="{BB962C8B-B14F-4D97-AF65-F5344CB8AC3E}">
        <p14:creationId xmlns:p14="http://schemas.microsoft.com/office/powerpoint/2010/main" val="3044439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www.sepapower.org</a:t>
            </a:r>
            <a:endParaRPr lang="en-US" dirty="0"/>
          </a:p>
        </p:txBody>
      </p:sp>
      <p:sp>
        <p:nvSpPr>
          <p:cNvPr id="3" name="Title 2"/>
          <p:cNvSpPr>
            <a:spLocks noGrp="1"/>
          </p:cNvSpPr>
          <p:nvPr>
            <p:ph type="title"/>
          </p:nvPr>
        </p:nvSpPr>
        <p:spPr/>
        <p:txBody>
          <a:bodyPr>
            <a:normAutofit/>
          </a:bodyPr>
          <a:lstStyle/>
          <a:p>
            <a:r>
              <a:rPr lang="en-US" altLang="en-US" dirty="0">
                <a:latin typeface="+mn-lt"/>
              </a:rPr>
              <a:t>Potential Future Phase</a:t>
            </a:r>
            <a:endParaRPr lang="en-US" dirty="0">
              <a:latin typeface="+mn-lt"/>
            </a:endParaRPr>
          </a:p>
        </p:txBody>
      </p:sp>
      <p:sp>
        <p:nvSpPr>
          <p:cNvPr id="4" name="Text Placeholder 3"/>
          <p:cNvSpPr>
            <a:spLocks noGrp="1"/>
          </p:cNvSpPr>
          <p:nvPr>
            <p:ph type="body" sz="quarter" idx="13"/>
          </p:nvPr>
        </p:nvSpPr>
        <p:spPr/>
        <p:txBody>
          <a:bodyPr/>
          <a:lstStyle/>
          <a:p>
            <a:pPr>
              <a:buClr>
                <a:schemeClr val="tx1"/>
              </a:buClr>
              <a:buSzPct val="85000"/>
              <a:buFont typeface="Arial" panose="020B0604020202020204" pitchFamily="34" charset="0"/>
              <a:buChar char="•"/>
            </a:pPr>
            <a:r>
              <a:rPr lang="en-US" altLang="en-US" dirty="0">
                <a:latin typeface="+mn-lt"/>
              </a:rPr>
              <a:t>Add relationships between concepts based on latest tool capabilities</a:t>
            </a:r>
          </a:p>
          <a:p>
            <a:pPr>
              <a:buClr>
                <a:schemeClr val="tx1"/>
              </a:buClr>
              <a:buSzPct val="85000"/>
              <a:buFont typeface="Arial" panose="020B0604020202020204" pitchFamily="34" charset="0"/>
              <a:buChar char="•"/>
            </a:pPr>
            <a:r>
              <a:rPr lang="en-US" altLang="en-US" dirty="0">
                <a:latin typeface="+mn-lt"/>
              </a:rPr>
              <a:t>Populate and expand Neutral Concepts model</a:t>
            </a:r>
          </a:p>
          <a:p>
            <a:pPr>
              <a:buClr>
                <a:schemeClr val="tx1"/>
              </a:buClr>
              <a:buSzPct val="85000"/>
              <a:buFont typeface="Arial" panose="020B0604020202020204" pitchFamily="34" charset="0"/>
              <a:buChar char="•"/>
            </a:pPr>
            <a:r>
              <a:rPr lang="en-US" altLang="en-US" dirty="0">
                <a:latin typeface="+mn-lt"/>
              </a:rPr>
              <a:t>Expand interoperability between modeling tools</a:t>
            </a:r>
          </a:p>
          <a:p>
            <a:endParaRPr lang="en-US" dirty="0">
              <a:latin typeface="+mn-lt"/>
            </a:endParaRPr>
          </a:p>
        </p:txBody>
      </p:sp>
      <p:sp>
        <p:nvSpPr>
          <p:cNvPr id="5"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48</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822381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normAutofit/>
          </a:bodyPr>
          <a:lstStyle/>
          <a:p>
            <a:pPr lvl="1" algn="l">
              <a:defRPr/>
            </a:pPr>
            <a:r>
              <a:rPr lang="en-US" sz="4400" b="1" kern="1200" dirty="0">
                <a:solidFill>
                  <a:srgbClr val="20396D"/>
                </a:solidFill>
                <a:latin typeface="+mn-lt"/>
                <a:ea typeface="Open Sans" charset="0"/>
                <a:cs typeface="Arial"/>
              </a:rPr>
              <a:t>Future Phase - Details</a:t>
            </a:r>
          </a:p>
        </p:txBody>
      </p:sp>
      <p:sp>
        <p:nvSpPr>
          <p:cNvPr id="72706" name="Content Placeholder 2"/>
          <p:cNvSpPr>
            <a:spLocks noGrp="1"/>
          </p:cNvSpPr>
          <p:nvPr>
            <p:ph type="body" sz="quarter" idx="13"/>
          </p:nvPr>
        </p:nvSpPr>
        <p:spPr>
          <a:xfrm>
            <a:off x="691516" y="2138202"/>
            <a:ext cx="8954508" cy="4244670"/>
          </a:xfrm>
          <a:ln>
            <a:miter lim="800000"/>
            <a:headEnd/>
            <a:tailEnd/>
          </a:ln>
          <a:extLst>
            <a:ext uri="{FAA26D3D-D897-4be2-8F04-BA451C77F1D7}">
              <ma14:placeholderFlag xmlns:ma14="http://schemas.microsoft.com/office/mac/drawingml/2011/main" xmlns="" val="1"/>
            </a:ext>
          </a:extLst>
        </p:spPr>
        <p:txBody>
          <a:bodyPr/>
          <a:lstStyle/>
          <a:p>
            <a:pPr marL="62865" indent="0">
              <a:buClr>
                <a:srgbClr val="60CC9E"/>
              </a:buClr>
              <a:buSzPct val="85000"/>
              <a:buNone/>
              <a:defRPr/>
            </a:pPr>
            <a:r>
              <a:rPr sz="3080" dirty="0">
                <a:latin typeface="+mn-lt"/>
              </a:rPr>
              <a:t>Adding Relationships</a:t>
            </a:r>
          </a:p>
          <a:p>
            <a:pPr lvl="1">
              <a:buClr>
                <a:srgbClr val="60CC9E"/>
              </a:buClr>
              <a:buSzPct val="85000"/>
              <a:defRPr/>
            </a:pPr>
            <a:r>
              <a:rPr sz="2640" dirty="0">
                <a:latin typeface="+mn-lt"/>
              </a:rPr>
              <a:t>Serves to validate and clarify the initial categorizations</a:t>
            </a:r>
          </a:p>
          <a:p>
            <a:pPr lvl="1">
              <a:buClr>
                <a:srgbClr val="60CC9E"/>
              </a:buClr>
              <a:buSzPct val="85000"/>
              <a:defRPr/>
            </a:pPr>
            <a:r>
              <a:rPr sz="2640" dirty="0">
                <a:latin typeface="+mn-lt"/>
              </a:rPr>
              <a:t>Reveals ambiguities, missing concepts, distinctions between terms. </a:t>
            </a:r>
            <a:r>
              <a:rPr lang="en-US" sz="2640" b="1" dirty="0">
                <a:latin typeface="+mn-lt"/>
              </a:rPr>
              <a:t>This is a key effort in the next phase.</a:t>
            </a:r>
          </a:p>
          <a:p>
            <a:pPr lvl="1">
              <a:buClr>
                <a:srgbClr val="60CC9E"/>
              </a:buClr>
              <a:buSzPct val="85000"/>
              <a:defRPr/>
            </a:pPr>
            <a:r>
              <a:rPr sz="2640" dirty="0">
                <a:latin typeface="+mn-lt"/>
              </a:rPr>
              <a:t>Ties together concepts originating from different domains (as in the BuildingAutomationSystems example)</a:t>
            </a:r>
          </a:p>
          <a:p>
            <a:pPr lvl="1">
              <a:buClr>
                <a:srgbClr val="60CC9E"/>
              </a:buClr>
              <a:buSzPct val="85000"/>
              <a:defRPr/>
            </a:pPr>
            <a:r>
              <a:rPr sz="2640" dirty="0">
                <a:latin typeface="+mn-lt"/>
              </a:rPr>
              <a:t>Formalizes the terms in a computable manner</a:t>
            </a: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49</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4616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www.sepapower.org</a:t>
            </a:r>
            <a:endParaRPr lang="en-US" dirty="0"/>
          </a:p>
        </p:txBody>
      </p:sp>
      <p:sp>
        <p:nvSpPr>
          <p:cNvPr id="3" name="Title 2"/>
          <p:cNvSpPr>
            <a:spLocks noGrp="1"/>
          </p:cNvSpPr>
          <p:nvPr>
            <p:ph type="title"/>
          </p:nvPr>
        </p:nvSpPr>
        <p:spPr/>
        <p:txBody>
          <a:bodyPr/>
          <a:lstStyle/>
          <a:p>
            <a:r>
              <a:rPr lang="en-US" altLang="en-US" dirty="0"/>
              <a:t>Key Contributors</a:t>
            </a:r>
            <a:endParaRPr lang="en-US" dirty="0"/>
          </a:p>
        </p:txBody>
      </p:sp>
      <p:sp>
        <p:nvSpPr>
          <p:cNvPr id="4" name="Text Placeholder 3"/>
          <p:cNvSpPr>
            <a:spLocks noGrp="1"/>
          </p:cNvSpPr>
          <p:nvPr>
            <p:ph type="body" sz="quarter" idx="13"/>
          </p:nvPr>
        </p:nvSpPr>
        <p:spPr/>
        <p:txBody>
          <a:bodyPr/>
          <a:lstStyle/>
          <a:p>
            <a:pPr>
              <a:buClr>
                <a:srgbClr val="60CC9E"/>
              </a:buClr>
              <a:buSzPct val="85000"/>
              <a:buFont typeface="Arial" panose="020B0604020202020204" pitchFamily="34" charset="0"/>
              <a:buChar char="•"/>
            </a:pPr>
            <a:r>
              <a:rPr lang="en-US" altLang="en-US" dirty="0"/>
              <a:t>Chair (2014-present): Dr. Elizabeth Sisley (Calm Sunrise Consulting)</a:t>
            </a:r>
          </a:p>
          <a:p>
            <a:pPr>
              <a:buClr>
                <a:srgbClr val="60CC9E"/>
              </a:buClr>
              <a:buSzPct val="85000"/>
              <a:buFont typeface="Arial" panose="020B0604020202020204" pitchFamily="34" charset="0"/>
              <a:buChar char="•"/>
            </a:pPr>
            <a:r>
              <a:rPr lang="en-US" altLang="en-US" dirty="0"/>
              <a:t>Dr. Steven Ray (Carnegie Mellon University)</a:t>
            </a:r>
          </a:p>
          <a:p>
            <a:pPr>
              <a:buClr>
                <a:srgbClr val="60CC9E"/>
              </a:buClr>
              <a:buSzPct val="85000"/>
              <a:buFont typeface="Arial" panose="020B0604020202020204" pitchFamily="34" charset="0"/>
              <a:buChar char="•"/>
            </a:pPr>
            <a:r>
              <a:rPr lang="en-US" altLang="en-US" dirty="0"/>
              <a:t>Ron Cunningham (AEP)</a:t>
            </a:r>
          </a:p>
          <a:p>
            <a:pPr>
              <a:buClr>
                <a:srgbClr val="60CC9E"/>
              </a:buClr>
              <a:buSzPct val="85000"/>
              <a:buFont typeface="Arial" panose="020B0604020202020204" pitchFamily="34" charset="0"/>
              <a:buChar char="•"/>
            </a:pPr>
            <a:r>
              <a:rPr lang="en-US" altLang="en-US" dirty="0"/>
              <a:t>Dr. Gerald Gray (EPRI)</a:t>
            </a:r>
          </a:p>
          <a:p>
            <a:pPr>
              <a:buClr>
                <a:srgbClr val="60CC9E"/>
              </a:buClr>
              <a:buSzPct val="85000"/>
              <a:buFont typeface="Arial" panose="020B0604020202020204" pitchFamily="34" charset="0"/>
              <a:buChar char="•"/>
            </a:pPr>
            <a:r>
              <a:rPr lang="en-US" altLang="en-US" dirty="0"/>
              <a:t>Stephan </a:t>
            </a:r>
            <a:r>
              <a:rPr lang="en-US" altLang="en-US" dirty="0" err="1"/>
              <a:t>Amsbary</a:t>
            </a:r>
            <a:r>
              <a:rPr lang="en-US" altLang="en-US" dirty="0"/>
              <a:t> (</a:t>
            </a:r>
            <a:r>
              <a:rPr lang="en-US" altLang="en-US" dirty="0">
                <a:solidFill>
                  <a:srgbClr val="002060"/>
                </a:solidFill>
              </a:rPr>
              <a:t>Emeritus M</a:t>
            </a:r>
            <a:r>
              <a:rPr lang="en-US" altLang="en-US" dirty="0"/>
              <a:t>ember)</a:t>
            </a:r>
          </a:p>
          <a:p>
            <a:pPr>
              <a:buClr>
                <a:srgbClr val="60CC9E"/>
              </a:buClr>
              <a:buSzPct val="85000"/>
              <a:buFont typeface="Arial" panose="020B0604020202020204" pitchFamily="34" charset="0"/>
              <a:buChar char="•"/>
            </a:pPr>
            <a:r>
              <a:rPr lang="en-US" altLang="en-US" dirty="0"/>
              <a:t>John Ruiz (</a:t>
            </a:r>
            <a:r>
              <a:rPr lang="en-US" altLang="en-US" dirty="0">
                <a:solidFill>
                  <a:srgbClr val="002060"/>
                </a:solidFill>
              </a:rPr>
              <a:t>Emeritus M</a:t>
            </a:r>
            <a:r>
              <a:rPr lang="en-US" altLang="en-US" dirty="0"/>
              <a:t>ember/Chair)</a:t>
            </a:r>
          </a:p>
          <a:p>
            <a:endParaRPr lang="en-US" dirty="0"/>
          </a:p>
        </p:txBody>
      </p:sp>
      <p:sp>
        <p:nvSpPr>
          <p:cNvPr id="5" name="TextBox 5"/>
          <p:cNvSpPr txBox="1">
            <a:spLocks noChangeArrowheads="1"/>
          </p:cNvSpPr>
          <p:nvPr/>
        </p:nvSpPr>
        <p:spPr bwMode="auto">
          <a:xfrm>
            <a:off x="0" y="7549917"/>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1  </a:t>
            </a:r>
            <a:r>
              <a:rPr lang="en-US" altLang="en-US" sz="990" dirty="0">
                <a:solidFill>
                  <a:schemeClr val="bg1"/>
                </a:solidFill>
              </a:rPr>
              <a:t>	</a:t>
            </a:r>
          </a:p>
        </p:txBody>
      </p:sp>
      <p:sp>
        <p:nvSpPr>
          <p:cNvPr id="6"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063731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normAutofit/>
          </a:bodyPr>
          <a:lstStyle/>
          <a:p>
            <a:pPr lvl="1" algn="l">
              <a:defRPr/>
            </a:pPr>
            <a:r>
              <a:rPr lang="en-US" sz="4400" b="1" kern="1200" dirty="0">
                <a:solidFill>
                  <a:srgbClr val="20396D"/>
                </a:solidFill>
                <a:latin typeface="+mn-lt"/>
                <a:ea typeface="Open Sans" charset="0"/>
                <a:cs typeface="Arial"/>
              </a:rPr>
              <a:t>Future Phase - Details</a:t>
            </a:r>
          </a:p>
        </p:txBody>
      </p:sp>
      <p:sp>
        <p:nvSpPr>
          <p:cNvPr id="84994" name="Content Placeholder 2"/>
          <p:cNvSpPr>
            <a:spLocks noGrp="1"/>
          </p:cNvSpPr>
          <p:nvPr>
            <p:ph type="body" sz="quarter" idx="13"/>
          </p:nvPr>
        </p:nvSpPr>
        <p:spPr/>
        <p:txBody>
          <a:bodyPr/>
          <a:lstStyle/>
          <a:p>
            <a:pPr marL="62865" indent="0">
              <a:buClr>
                <a:srgbClr val="60CC9E"/>
              </a:buClr>
              <a:buSzPct val="85000"/>
              <a:buNone/>
            </a:pPr>
            <a:r>
              <a:rPr altLang="en-US" sz="3080" dirty="0">
                <a:latin typeface="+mn-lt"/>
              </a:rPr>
              <a:t>Populating the Neutral Concepts Model</a:t>
            </a:r>
          </a:p>
          <a:p>
            <a:pPr lvl="1">
              <a:buClr>
                <a:srgbClr val="60CC9E"/>
              </a:buClr>
              <a:buSzPct val="85000"/>
            </a:pPr>
            <a:r>
              <a:rPr altLang="en-US" sz="2640" dirty="0">
                <a:latin typeface="+mn-lt"/>
              </a:rPr>
              <a:t>Provides the concepts that didn’t happen to show up in the contributed terms/vocabularies (as in the HEM example)</a:t>
            </a:r>
          </a:p>
          <a:p>
            <a:pPr lvl="1">
              <a:buClr>
                <a:srgbClr val="60CC9E"/>
              </a:buClr>
              <a:buSzPct val="85000"/>
            </a:pPr>
            <a:r>
              <a:rPr altLang="en-US" sz="2640" dirty="0">
                <a:latin typeface="+mn-lt"/>
              </a:rPr>
              <a:t>Provides abstractions (</a:t>
            </a:r>
            <a:r>
              <a:rPr altLang="en-US" sz="2640" dirty="0" err="1">
                <a:latin typeface="+mn-lt"/>
              </a:rPr>
              <a:t>superclasses</a:t>
            </a:r>
            <a:r>
              <a:rPr altLang="en-US" sz="2640" dirty="0">
                <a:latin typeface="+mn-lt"/>
              </a:rPr>
              <a:t>) that tie together terms</a:t>
            </a:r>
          </a:p>
          <a:p>
            <a:pPr lvl="1">
              <a:buClr>
                <a:srgbClr val="60CC9E"/>
              </a:buClr>
              <a:buSzPct val="85000"/>
            </a:pPr>
            <a:r>
              <a:rPr altLang="en-US" sz="2640" dirty="0">
                <a:latin typeface="+mn-lt"/>
              </a:rPr>
              <a:t>Provides context for contributed terms</a:t>
            </a: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50</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836479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normAutofit/>
          </a:bodyPr>
          <a:lstStyle/>
          <a:p>
            <a:pPr lvl="1" algn="l">
              <a:defRPr/>
            </a:pPr>
            <a:r>
              <a:rPr lang="en-US" sz="4400" b="1" kern="1200" dirty="0">
                <a:solidFill>
                  <a:srgbClr val="20396D"/>
                </a:solidFill>
                <a:latin typeface="+mn-lt"/>
                <a:ea typeface="Open Sans" charset="0"/>
                <a:cs typeface="Arial"/>
              </a:rPr>
              <a:t>Future Phase - Details</a:t>
            </a:r>
          </a:p>
        </p:txBody>
      </p:sp>
      <p:sp>
        <p:nvSpPr>
          <p:cNvPr id="87042" name="Content Placeholder 2"/>
          <p:cNvSpPr>
            <a:spLocks noGrp="1"/>
          </p:cNvSpPr>
          <p:nvPr>
            <p:ph type="body" sz="quarter" idx="13"/>
          </p:nvPr>
        </p:nvSpPr>
        <p:spPr/>
        <p:txBody>
          <a:bodyPr/>
          <a:lstStyle/>
          <a:p>
            <a:pPr marL="0" indent="0">
              <a:buNone/>
            </a:pPr>
            <a:r>
              <a:rPr altLang="en-US" sz="3080" dirty="0">
                <a:latin typeface="+mn-lt"/>
              </a:rPr>
              <a:t>Interoperability: TBC OWL to Sparx EA's includ</a:t>
            </a:r>
            <a:r>
              <a:rPr lang="en-US" altLang="en-US" sz="3080" dirty="0">
                <a:latin typeface="+mn-lt"/>
              </a:rPr>
              <a:t>ing</a:t>
            </a:r>
            <a:r>
              <a:rPr altLang="en-US" sz="3080" dirty="0">
                <a:latin typeface="+mn-lt"/>
              </a:rPr>
              <a:t> support for </a:t>
            </a:r>
            <a:r>
              <a:rPr altLang="en-US" sz="3080" dirty="0" err="1">
                <a:latin typeface="+mn-lt"/>
              </a:rPr>
              <a:t>ArchiMate</a:t>
            </a:r>
            <a:r>
              <a:rPr altLang="en-US" sz="3080" dirty="0">
                <a:latin typeface="+mn-lt"/>
              </a:rPr>
              <a:t> 3.0</a:t>
            </a:r>
            <a:endParaRPr altLang="en-US" sz="3080" strike="sngStrike" dirty="0">
              <a:latin typeface="+mn-lt"/>
            </a:endParaRPr>
          </a:p>
          <a:p>
            <a:pPr lvl="1"/>
            <a:r>
              <a:rPr lang="en-US" altLang="en-US" sz="2640" dirty="0">
                <a:latin typeface="+mn-lt"/>
              </a:rPr>
              <a:t>SGAC</a:t>
            </a:r>
            <a:r>
              <a:rPr altLang="en-US" sz="2640" dirty="0">
                <a:latin typeface="+mn-lt"/>
              </a:rPr>
              <a:t> modelers have started on mapping Architectural Elements between SOA and ArchiMate 2.1 – DRAFT r0.</a:t>
            </a:r>
            <a:r>
              <a:rPr lang="en-US" altLang="en-US" sz="2640" dirty="0">
                <a:latin typeface="+mn-lt"/>
              </a:rPr>
              <a:t>6</a:t>
            </a:r>
            <a:endParaRPr altLang="en-US" sz="2640" dirty="0">
              <a:latin typeface="+mn-lt"/>
            </a:endParaRPr>
          </a:p>
          <a:p>
            <a:pPr lvl="1"/>
            <a:r>
              <a:rPr altLang="en-US" sz="2640" dirty="0">
                <a:latin typeface="+mn-lt"/>
              </a:rPr>
              <a:t>A plan for data sharing between tools</a:t>
            </a:r>
          </a:p>
        </p:txBody>
      </p:sp>
      <p:sp>
        <p:nvSpPr>
          <p:cNvPr id="2" name="Footer Placeholder 1"/>
          <p:cNvSpPr>
            <a:spLocks noGrp="1"/>
          </p:cNvSpPr>
          <p:nvPr>
            <p:ph type="ftr" sz="quarter" idx="11"/>
          </p:nvPr>
        </p:nvSpPr>
        <p:spPr/>
        <p:txBody>
          <a:bodyPr/>
          <a:lstStyle/>
          <a:p>
            <a:r>
              <a:rPr lang="en-US"/>
              <a:t>www.sepapower.org</a:t>
            </a:r>
            <a:endParaRPr lang="en-US" dirty="0"/>
          </a:p>
        </p:txBody>
      </p:sp>
      <p:sp>
        <p:nvSpPr>
          <p:cNvPr id="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51</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228446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2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 y="1354283"/>
            <a:ext cx="9880284" cy="6104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3" name="Title 1"/>
          <p:cNvSpPr>
            <a:spLocks noGrp="1"/>
          </p:cNvSpPr>
          <p:nvPr>
            <p:ph type="title"/>
          </p:nvPr>
        </p:nvSpPr>
        <p:spPr>
          <a:xfrm>
            <a:off x="402149" y="183902"/>
            <a:ext cx="6408184" cy="1284231"/>
          </a:xfrm>
        </p:spPr>
        <p:txBody>
          <a:bodyPr>
            <a:normAutofit fontScale="90000"/>
          </a:bodyPr>
          <a:lstStyle/>
          <a:p>
            <a:pPr algn="l"/>
            <a:r>
              <a:rPr altLang="en-US" sz="2640" dirty="0">
                <a:latin typeface="+mn-lt"/>
              </a:rPr>
              <a:t>Mapping: Architectural Elements between SOA and ArchiMate 2.1 – DRAFT r0.</a:t>
            </a:r>
            <a:r>
              <a:rPr lang="en-US" altLang="en-US" sz="2640" dirty="0">
                <a:latin typeface="+mn-lt"/>
              </a:rPr>
              <a:t>6</a:t>
            </a:r>
            <a:br>
              <a:rPr lang="en-US" altLang="en-US" sz="2640" dirty="0">
                <a:latin typeface="+mn-lt"/>
              </a:rPr>
            </a:br>
            <a:r>
              <a:rPr lang="en-US" altLang="en-US" sz="2640" b="0" dirty="0">
                <a:latin typeface="+mn-lt"/>
              </a:rPr>
              <a:t>table row set 1</a:t>
            </a:r>
            <a:br>
              <a:rPr altLang="en-US" sz="2640" dirty="0">
                <a:latin typeface="+mn-lt"/>
              </a:rPr>
            </a:br>
            <a:endParaRPr altLang="en-US" sz="2640" dirty="0">
              <a:latin typeface="+mn-lt"/>
            </a:endParaRP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52</a:t>
            </a:fld>
            <a:r>
              <a:rPr lang="en-US" altLang="en-US" sz="990" dirty="0"/>
              <a:t>  </a:t>
            </a:r>
            <a:r>
              <a:rPr lang="en-US" altLang="en-US" sz="990" dirty="0">
                <a:solidFill>
                  <a:schemeClr val="bg1"/>
                </a:solidFill>
              </a:rPr>
              <a:t>	</a:t>
            </a:r>
          </a:p>
        </p:txBody>
      </p:sp>
      <p:sp>
        <p:nvSpPr>
          <p:cNvPr id="7" name="TextBox 1"/>
          <p:cNvSpPr txBox="1">
            <a:spLocks noChangeArrowheads="1"/>
          </p:cNvSpPr>
          <p:nvPr/>
        </p:nvSpPr>
        <p:spPr bwMode="auto">
          <a:xfrm>
            <a:off x="3676288" y="7134464"/>
            <a:ext cx="2430780" cy="397032"/>
          </a:xfrm>
          <a:prstGeom prst="rect">
            <a:avLst/>
          </a:prstGeom>
          <a:solidFill>
            <a:srgbClr val="F79646">
              <a:lumMod val="60000"/>
              <a:lumOff val="40000"/>
            </a:srgbClr>
          </a:solidFill>
          <a:ln>
            <a:noFill/>
          </a:ln>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980" b="1" kern="0" dirty="0">
                <a:solidFill>
                  <a:srgbClr val="C00000"/>
                </a:solidFill>
                <a:latin typeface="Arial" charset="0"/>
              </a:rPr>
              <a:t>Work-in-progress</a:t>
            </a:r>
          </a:p>
        </p:txBody>
      </p:sp>
    </p:spTree>
    <p:extLst>
      <p:ext uri="{BB962C8B-B14F-4D97-AF65-F5344CB8AC3E}">
        <p14:creationId xmlns:p14="http://schemas.microsoft.com/office/powerpoint/2010/main" val="20802559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9" y="1264205"/>
            <a:ext cx="9972623" cy="6267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3" name="Title 1"/>
          <p:cNvSpPr>
            <a:spLocks noGrp="1"/>
          </p:cNvSpPr>
          <p:nvPr>
            <p:ph type="title"/>
          </p:nvPr>
        </p:nvSpPr>
        <p:spPr>
          <a:xfrm>
            <a:off x="552620" y="32017"/>
            <a:ext cx="6408184" cy="1284231"/>
          </a:xfrm>
        </p:spPr>
        <p:txBody>
          <a:bodyPr>
            <a:normAutofit fontScale="90000"/>
          </a:bodyPr>
          <a:lstStyle/>
          <a:p>
            <a:pPr algn="l"/>
            <a:r>
              <a:rPr altLang="en-US" sz="2640" dirty="0">
                <a:latin typeface="+mn-lt"/>
              </a:rPr>
              <a:t>Mapping: Architectural Elements between SOA and ArchiMate 2.1 – DRAFT r0.</a:t>
            </a:r>
            <a:r>
              <a:rPr lang="en-US" altLang="en-US" sz="2640" dirty="0">
                <a:latin typeface="+mn-lt"/>
              </a:rPr>
              <a:t>6</a:t>
            </a:r>
            <a:br>
              <a:rPr lang="en-US" altLang="en-US" sz="2640" dirty="0">
                <a:latin typeface="+mn-lt"/>
              </a:rPr>
            </a:br>
            <a:r>
              <a:rPr lang="en-US" altLang="en-US" sz="2640" b="0" dirty="0">
                <a:latin typeface="+mn-lt"/>
              </a:rPr>
              <a:t>table row set 2</a:t>
            </a:r>
            <a:br>
              <a:rPr lang="en-US" altLang="en-US" sz="2640" dirty="0">
                <a:latin typeface="+mn-lt"/>
              </a:rPr>
            </a:br>
            <a:endParaRPr lang="en-US" altLang="en-US" sz="2640" dirty="0">
              <a:latin typeface="+mn-lt"/>
            </a:endParaRP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53</a:t>
            </a:fld>
            <a:r>
              <a:rPr lang="en-US" altLang="en-US" sz="990" dirty="0"/>
              <a:t>  </a:t>
            </a:r>
            <a:r>
              <a:rPr lang="en-US" altLang="en-US" sz="990" dirty="0">
                <a:solidFill>
                  <a:schemeClr val="bg1"/>
                </a:solidFill>
              </a:rPr>
              <a:t>	</a:t>
            </a:r>
          </a:p>
        </p:txBody>
      </p:sp>
      <p:sp>
        <p:nvSpPr>
          <p:cNvPr id="8" name="TextBox 1"/>
          <p:cNvSpPr txBox="1">
            <a:spLocks noChangeArrowheads="1"/>
          </p:cNvSpPr>
          <p:nvPr/>
        </p:nvSpPr>
        <p:spPr bwMode="auto">
          <a:xfrm>
            <a:off x="3676288" y="7134464"/>
            <a:ext cx="2430780" cy="397032"/>
          </a:xfrm>
          <a:prstGeom prst="rect">
            <a:avLst/>
          </a:prstGeom>
          <a:solidFill>
            <a:srgbClr val="F79646">
              <a:lumMod val="60000"/>
              <a:lumOff val="40000"/>
            </a:srgbClr>
          </a:solidFill>
          <a:ln>
            <a:noFill/>
          </a:ln>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980" b="1" kern="0" dirty="0">
                <a:solidFill>
                  <a:srgbClr val="C00000"/>
                </a:solidFill>
                <a:latin typeface="Arial" charset="0"/>
              </a:rPr>
              <a:t>Work-in-progress</a:t>
            </a:r>
          </a:p>
        </p:txBody>
      </p:sp>
    </p:spTree>
    <p:extLst>
      <p:ext uri="{BB962C8B-B14F-4D97-AF65-F5344CB8AC3E}">
        <p14:creationId xmlns:p14="http://schemas.microsoft.com/office/powerpoint/2010/main" val="3917404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2118440"/>
            <a:ext cx="9848850" cy="415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37" name="Title 1"/>
          <p:cNvSpPr>
            <a:spLocks noGrp="1"/>
          </p:cNvSpPr>
          <p:nvPr>
            <p:ph type="title"/>
          </p:nvPr>
        </p:nvSpPr>
        <p:spPr/>
        <p:txBody>
          <a:bodyPr>
            <a:normAutofit fontScale="90000"/>
          </a:bodyPr>
          <a:lstStyle/>
          <a:p>
            <a:pPr algn="l"/>
            <a:r>
              <a:rPr altLang="en-US" sz="2640" dirty="0">
                <a:latin typeface="+mn-lt"/>
              </a:rPr>
              <a:t>Mapping: Architectural Elements between SOA and ArchiMate 2.1 – DRAFT r0.</a:t>
            </a:r>
            <a:r>
              <a:rPr lang="en-US" altLang="en-US" sz="2640" dirty="0">
                <a:latin typeface="+mn-lt"/>
              </a:rPr>
              <a:t>6</a:t>
            </a:r>
            <a:br>
              <a:rPr lang="en-US" altLang="en-US" sz="2640" dirty="0">
                <a:latin typeface="+mn-lt"/>
              </a:rPr>
            </a:br>
            <a:r>
              <a:rPr lang="en-US" altLang="en-US" sz="2640" b="0" dirty="0">
                <a:latin typeface="+mn-lt"/>
              </a:rPr>
              <a:t>table row set 3</a:t>
            </a:r>
            <a:br>
              <a:rPr lang="en-US" altLang="en-US" sz="2640" dirty="0">
                <a:latin typeface="+mn-lt"/>
              </a:rPr>
            </a:br>
            <a:endParaRPr lang="en-US" altLang="en-US" sz="2640" dirty="0">
              <a:latin typeface="+mn-lt"/>
            </a:endParaRP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10"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54</a:t>
            </a:fld>
            <a:r>
              <a:rPr lang="en-US" altLang="en-US" sz="990" dirty="0"/>
              <a:t>  </a:t>
            </a:r>
            <a:r>
              <a:rPr lang="en-US" altLang="en-US" sz="990" dirty="0">
                <a:solidFill>
                  <a:schemeClr val="bg1"/>
                </a:solidFill>
              </a:rPr>
              <a:t>	</a:t>
            </a:r>
          </a:p>
        </p:txBody>
      </p:sp>
      <p:sp>
        <p:nvSpPr>
          <p:cNvPr id="7" name="TextBox 1"/>
          <p:cNvSpPr txBox="1">
            <a:spLocks noChangeArrowheads="1"/>
          </p:cNvSpPr>
          <p:nvPr/>
        </p:nvSpPr>
        <p:spPr bwMode="auto">
          <a:xfrm>
            <a:off x="3676288" y="7134464"/>
            <a:ext cx="2430780" cy="397032"/>
          </a:xfrm>
          <a:prstGeom prst="rect">
            <a:avLst/>
          </a:prstGeom>
          <a:solidFill>
            <a:srgbClr val="F79646">
              <a:lumMod val="60000"/>
              <a:lumOff val="40000"/>
            </a:srgbClr>
          </a:solidFill>
          <a:ln>
            <a:noFill/>
          </a:ln>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980" b="1" kern="0" dirty="0">
                <a:solidFill>
                  <a:srgbClr val="C00000"/>
                </a:solidFill>
                <a:latin typeface="Arial" charset="0"/>
              </a:rPr>
              <a:t>Work-in-progress</a:t>
            </a:r>
          </a:p>
        </p:txBody>
      </p:sp>
    </p:spTree>
    <p:extLst>
      <p:ext uri="{BB962C8B-B14F-4D97-AF65-F5344CB8AC3E}">
        <p14:creationId xmlns:p14="http://schemas.microsoft.com/office/powerpoint/2010/main" val="1723726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587344" y="130551"/>
            <a:ext cx="6408184" cy="1284231"/>
          </a:xfrm>
        </p:spPr>
        <p:txBody>
          <a:bodyPr>
            <a:normAutofit fontScale="90000"/>
          </a:bodyPr>
          <a:lstStyle/>
          <a:p>
            <a:pPr algn="l"/>
            <a:r>
              <a:rPr altLang="en-US" sz="2640" dirty="0">
                <a:latin typeface="+mn-lt"/>
              </a:rPr>
              <a:t>Mapping: Architectural Elements between SOA and ArchiMate 2.1 – DRAFT r0.</a:t>
            </a:r>
            <a:r>
              <a:rPr lang="en-US" altLang="en-US" sz="2640" dirty="0">
                <a:latin typeface="+mn-lt"/>
              </a:rPr>
              <a:t>6</a:t>
            </a:r>
            <a:br>
              <a:rPr lang="en-US" altLang="en-US" sz="2640" dirty="0">
                <a:latin typeface="+mn-lt"/>
              </a:rPr>
            </a:br>
            <a:r>
              <a:rPr lang="en-US" altLang="en-US" sz="2640" b="0" dirty="0">
                <a:latin typeface="+mn-lt"/>
              </a:rPr>
              <a:t>table row set 4</a:t>
            </a:r>
            <a:br>
              <a:rPr lang="en-US" altLang="en-US" sz="2640" dirty="0">
                <a:latin typeface="+mn-lt"/>
              </a:rPr>
            </a:br>
            <a:endParaRPr lang="en-US" altLang="en-US" sz="2640" dirty="0">
              <a:latin typeface="+mn-lt"/>
            </a:endParaRPr>
          </a:p>
        </p:txBody>
      </p:sp>
      <p:sp>
        <p:nvSpPr>
          <p:cNvPr id="9" name="TextBox 1"/>
          <p:cNvSpPr txBox="1">
            <a:spLocks noChangeArrowheads="1"/>
          </p:cNvSpPr>
          <p:nvPr/>
        </p:nvSpPr>
        <p:spPr bwMode="auto">
          <a:xfrm>
            <a:off x="3676288" y="7134464"/>
            <a:ext cx="2430780" cy="397032"/>
          </a:xfrm>
          <a:prstGeom prst="rect">
            <a:avLst/>
          </a:prstGeom>
          <a:solidFill>
            <a:srgbClr val="F79646">
              <a:lumMod val="60000"/>
              <a:lumOff val="40000"/>
            </a:srgbClr>
          </a:solidFill>
          <a:ln>
            <a:noFill/>
          </a:ln>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1005840">
              <a:spcBef>
                <a:spcPct val="0"/>
              </a:spcBef>
              <a:buNone/>
              <a:defRPr/>
            </a:pPr>
            <a:r>
              <a:rPr lang="en-US" altLang="en-US" sz="1980" b="1" kern="0" dirty="0">
                <a:solidFill>
                  <a:srgbClr val="C00000"/>
                </a:solidFill>
                <a:latin typeface="Arial" charset="0"/>
              </a:rPr>
              <a:t>Work-in-progress</a:t>
            </a: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10"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55</a:t>
            </a:fld>
            <a:r>
              <a:rPr lang="en-US" altLang="en-US" sz="990" dirty="0"/>
              <a:t>  </a:t>
            </a:r>
            <a:r>
              <a:rPr lang="en-US" altLang="en-US" sz="990" dirty="0">
                <a:solidFill>
                  <a:schemeClr val="bg1"/>
                </a:solidFill>
              </a:rPr>
              <a:t>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1414782"/>
            <a:ext cx="976630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85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pPr algn="l"/>
            <a:r>
              <a:rPr altLang="en-US" sz="3520" dirty="0">
                <a:latin typeface="+mn-lt"/>
              </a:rPr>
              <a:t>Tools: Exchange Experiments</a:t>
            </a:r>
          </a:p>
        </p:txBody>
      </p:sp>
      <p:sp>
        <p:nvSpPr>
          <p:cNvPr id="6" name="Oval 5"/>
          <p:cNvSpPr/>
          <p:nvPr/>
        </p:nvSpPr>
        <p:spPr>
          <a:xfrm>
            <a:off x="1474239" y="2370116"/>
            <a:ext cx="1326471" cy="1264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Archi</a:t>
            </a:r>
            <a:endParaRPr lang="en-US" sz="2000" dirty="0"/>
          </a:p>
        </p:txBody>
      </p:sp>
      <p:sp>
        <p:nvSpPr>
          <p:cNvPr id="7" name="Oval 6"/>
          <p:cNvSpPr/>
          <p:nvPr/>
        </p:nvSpPr>
        <p:spPr>
          <a:xfrm>
            <a:off x="1592580" y="5394960"/>
            <a:ext cx="1341120" cy="1257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EA</a:t>
            </a:r>
          </a:p>
        </p:txBody>
      </p:sp>
      <p:sp>
        <p:nvSpPr>
          <p:cNvPr id="8" name="Oval 7"/>
          <p:cNvSpPr/>
          <p:nvPr/>
        </p:nvSpPr>
        <p:spPr>
          <a:xfrm>
            <a:off x="6118860" y="2293620"/>
            <a:ext cx="1341120" cy="1257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Excel</a:t>
            </a:r>
          </a:p>
        </p:txBody>
      </p:sp>
      <p:sp>
        <p:nvSpPr>
          <p:cNvPr id="9" name="Oval 8"/>
          <p:cNvSpPr/>
          <p:nvPr/>
        </p:nvSpPr>
        <p:spPr>
          <a:xfrm>
            <a:off x="6118860" y="5143500"/>
            <a:ext cx="1341120" cy="1257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TBC</a:t>
            </a:r>
          </a:p>
        </p:txBody>
      </p:sp>
      <p:cxnSp>
        <p:nvCxnSpPr>
          <p:cNvPr id="10" name="Curved Connector 9"/>
          <p:cNvCxnSpPr>
            <a:cxnSpLocks/>
            <a:stCxn id="8" idx="1"/>
            <a:endCxn id="6" idx="7"/>
          </p:cNvCxnSpPr>
          <p:nvPr/>
        </p:nvCxnSpPr>
        <p:spPr>
          <a:xfrm rot="16200000" flipH="1" flipV="1">
            <a:off x="4422073" y="662126"/>
            <a:ext cx="77569" cy="3708809"/>
          </a:xfrm>
          <a:prstGeom prst="curvedConnector3">
            <a:avLst>
              <a:gd name="adj1" fmla="val -532077"/>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Curved Connector 10"/>
          <p:cNvCxnSpPr>
            <a:cxnSpLocks/>
            <a:stCxn id="6" idx="6"/>
            <a:endCxn id="8" idx="2"/>
          </p:cNvCxnSpPr>
          <p:nvPr/>
        </p:nvCxnSpPr>
        <p:spPr>
          <a:xfrm flipV="1">
            <a:off x="2800710" y="2922270"/>
            <a:ext cx="3318150" cy="80158"/>
          </a:xfrm>
          <a:prstGeom prst="curved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194" name="TextBox 11"/>
          <p:cNvSpPr txBox="1">
            <a:spLocks noChangeArrowheads="1"/>
          </p:cNvSpPr>
          <p:nvPr/>
        </p:nvSpPr>
        <p:spPr bwMode="auto">
          <a:xfrm>
            <a:off x="3815300" y="2937676"/>
            <a:ext cx="11732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600" dirty="0">
                <a:solidFill>
                  <a:srgbClr val="000000"/>
                </a:solidFill>
                <a:latin typeface="+mn-lt"/>
              </a:rPr>
              <a:t>CSV (works)</a:t>
            </a:r>
          </a:p>
        </p:txBody>
      </p:sp>
      <p:sp>
        <p:nvSpPr>
          <p:cNvPr id="93195" name="TextBox 12"/>
          <p:cNvSpPr txBox="1">
            <a:spLocks noChangeArrowheads="1"/>
          </p:cNvSpPr>
          <p:nvPr/>
        </p:nvSpPr>
        <p:spPr bwMode="auto">
          <a:xfrm>
            <a:off x="2449907" y="1478001"/>
            <a:ext cx="40197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600" dirty="0">
                <a:solidFill>
                  <a:srgbClr val="000000"/>
                </a:solidFill>
                <a:latin typeface="+mn-lt"/>
              </a:rPr>
              <a:t>CSV (works)</a:t>
            </a:r>
          </a:p>
          <a:p>
            <a:r>
              <a:rPr lang="en-US" altLang="en-US" sz="1600" dirty="0">
                <a:solidFill>
                  <a:srgbClr val="000000"/>
                </a:solidFill>
                <a:latin typeface="+mn-lt"/>
              </a:rPr>
              <a:t>Very picky with spaces and allowed characters</a:t>
            </a:r>
          </a:p>
        </p:txBody>
      </p:sp>
      <p:cxnSp>
        <p:nvCxnSpPr>
          <p:cNvPr id="14" name="Curved Connector 13"/>
          <p:cNvCxnSpPr>
            <a:endCxn id="9" idx="1"/>
          </p:cNvCxnSpPr>
          <p:nvPr/>
        </p:nvCxnSpPr>
        <p:spPr>
          <a:xfrm rot="5400000">
            <a:off x="5705872" y="4243308"/>
            <a:ext cx="1692117" cy="474980"/>
          </a:xfrm>
          <a:prstGeom prst="curved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197" name="TextBox 14"/>
          <p:cNvSpPr txBox="1">
            <a:spLocks noChangeArrowheads="1"/>
          </p:cNvSpPr>
          <p:nvPr/>
        </p:nvSpPr>
        <p:spPr bwMode="auto">
          <a:xfrm>
            <a:off x="6049219" y="4311958"/>
            <a:ext cx="11732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600" dirty="0">
                <a:solidFill>
                  <a:srgbClr val="000000"/>
                </a:solidFill>
                <a:latin typeface="+mn-lt"/>
              </a:rPr>
              <a:t>CSV (works)</a:t>
            </a:r>
          </a:p>
        </p:txBody>
      </p:sp>
      <p:cxnSp>
        <p:nvCxnSpPr>
          <p:cNvPr id="16" name="Curved Connector 15"/>
          <p:cNvCxnSpPr>
            <a:stCxn id="7" idx="5"/>
            <a:endCxn id="9" idx="3"/>
          </p:cNvCxnSpPr>
          <p:nvPr/>
        </p:nvCxnSpPr>
        <p:spPr>
          <a:xfrm rot="5400000" flipH="1" flipV="1">
            <a:off x="4400550" y="4555014"/>
            <a:ext cx="251460" cy="3576320"/>
          </a:xfrm>
          <a:prstGeom prst="curvedConnector3">
            <a:avLst>
              <a:gd name="adj1" fmla="val -173223"/>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199" name="TextBox 16"/>
          <p:cNvSpPr txBox="1">
            <a:spLocks noChangeArrowheads="1"/>
          </p:cNvSpPr>
          <p:nvPr/>
        </p:nvSpPr>
        <p:spPr bwMode="auto">
          <a:xfrm>
            <a:off x="3017521" y="6547737"/>
            <a:ext cx="3661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600" dirty="0">
                <a:solidFill>
                  <a:srgbClr val="000000"/>
                </a:solidFill>
                <a:latin typeface="+mn-lt"/>
              </a:rPr>
              <a:t>Using a specialized script on XML</a:t>
            </a:r>
          </a:p>
          <a:p>
            <a:r>
              <a:rPr lang="en-US" altLang="en-US" sz="1600" dirty="0">
                <a:solidFill>
                  <a:srgbClr val="000000"/>
                </a:solidFill>
                <a:latin typeface="+mn-lt"/>
              </a:rPr>
              <a:t>(partially worked – entities, not relations. </a:t>
            </a:r>
          </a:p>
          <a:p>
            <a:r>
              <a:rPr lang="en-US" altLang="en-US" sz="1600" dirty="0">
                <a:solidFill>
                  <a:srgbClr val="000000"/>
                </a:solidFill>
                <a:latin typeface="+mn-lt"/>
              </a:rPr>
              <a:t>Would take some programming)</a:t>
            </a:r>
          </a:p>
        </p:txBody>
      </p:sp>
      <p:cxnSp>
        <p:nvCxnSpPr>
          <p:cNvPr id="18" name="Curved Connector 17"/>
          <p:cNvCxnSpPr>
            <a:stCxn id="8" idx="3"/>
            <a:endCxn id="7" idx="7"/>
          </p:cNvCxnSpPr>
          <p:nvPr/>
        </p:nvCxnSpPr>
        <p:spPr>
          <a:xfrm rot="5400000">
            <a:off x="3420904" y="2684781"/>
            <a:ext cx="2210753" cy="3576320"/>
          </a:xfrm>
          <a:prstGeom prst="curved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201" name="TextBox 18"/>
          <p:cNvSpPr txBox="1">
            <a:spLocks noChangeArrowheads="1"/>
          </p:cNvSpPr>
          <p:nvPr/>
        </p:nvSpPr>
        <p:spPr bwMode="auto">
          <a:xfrm>
            <a:off x="3855720" y="4472940"/>
            <a:ext cx="11732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600" dirty="0">
                <a:solidFill>
                  <a:srgbClr val="000000"/>
                </a:solidFill>
                <a:latin typeface="+mn-lt"/>
              </a:rPr>
              <a:t>CSV (works)</a:t>
            </a:r>
          </a:p>
        </p:txBody>
      </p:sp>
      <p:cxnSp>
        <p:nvCxnSpPr>
          <p:cNvPr id="20" name="Shape 25"/>
          <p:cNvCxnSpPr>
            <a:stCxn id="9" idx="6"/>
            <a:endCxn id="8" idx="6"/>
          </p:cNvCxnSpPr>
          <p:nvPr/>
        </p:nvCxnSpPr>
        <p:spPr>
          <a:xfrm flipV="1">
            <a:off x="7459980" y="2922270"/>
            <a:ext cx="13970" cy="2849880"/>
          </a:xfrm>
          <a:prstGeom prst="curvedConnector3">
            <a:avLst>
              <a:gd name="adj1" fmla="val 180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203" name="TextBox 20"/>
          <p:cNvSpPr txBox="1">
            <a:spLocks noChangeArrowheads="1"/>
          </p:cNvSpPr>
          <p:nvPr/>
        </p:nvSpPr>
        <p:spPr bwMode="auto">
          <a:xfrm>
            <a:off x="7410932" y="3969811"/>
            <a:ext cx="27193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600" dirty="0">
                <a:solidFill>
                  <a:srgbClr val="000000"/>
                </a:solidFill>
                <a:latin typeface="+mn-lt"/>
              </a:rPr>
              <a:t>CSV (works for categorization, </a:t>
            </a:r>
          </a:p>
          <a:p>
            <a:r>
              <a:rPr lang="en-US" altLang="en-US" sz="1600" dirty="0">
                <a:solidFill>
                  <a:srgbClr val="000000"/>
                </a:solidFill>
                <a:latin typeface="+mn-lt"/>
              </a:rPr>
              <a:t>relationships would require </a:t>
            </a:r>
          </a:p>
          <a:p>
            <a:r>
              <a:rPr lang="en-US" altLang="en-US" sz="1600" dirty="0">
                <a:solidFill>
                  <a:srgbClr val="000000"/>
                </a:solidFill>
                <a:latin typeface="+mn-lt"/>
              </a:rPr>
              <a:t>programming)</a:t>
            </a:r>
          </a:p>
        </p:txBody>
      </p:sp>
      <p:cxnSp>
        <p:nvCxnSpPr>
          <p:cNvPr id="22" name="Shape 29"/>
          <p:cNvCxnSpPr>
            <a:stCxn id="7" idx="0"/>
          </p:cNvCxnSpPr>
          <p:nvPr/>
        </p:nvCxnSpPr>
        <p:spPr>
          <a:xfrm rot="5400000" flipH="1" flipV="1">
            <a:off x="3143250" y="2335530"/>
            <a:ext cx="2179320" cy="3939540"/>
          </a:xfrm>
          <a:prstGeom prst="curved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205" name="TextBox 22"/>
          <p:cNvSpPr txBox="1">
            <a:spLocks noChangeArrowheads="1"/>
          </p:cNvSpPr>
          <p:nvPr/>
        </p:nvSpPr>
        <p:spPr bwMode="auto">
          <a:xfrm>
            <a:off x="502921" y="4018393"/>
            <a:ext cx="29783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600" dirty="0">
                <a:solidFill>
                  <a:srgbClr val="000000"/>
                </a:solidFill>
                <a:latin typeface="+mn-lt"/>
              </a:rPr>
              <a:t>CSV (somebody who really knows</a:t>
            </a:r>
          </a:p>
          <a:p>
            <a:r>
              <a:rPr lang="en-US" altLang="en-US" sz="1600" dirty="0">
                <a:solidFill>
                  <a:srgbClr val="000000"/>
                </a:solidFill>
                <a:latin typeface="+mn-lt"/>
              </a:rPr>
              <a:t>EA could probably program this)</a:t>
            </a:r>
          </a:p>
        </p:txBody>
      </p:sp>
      <p:cxnSp>
        <p:nvCxnSpPr>
          <p:cNvPr id="24" name="Curved Connector 23"/>
          <p:cNvCxnSpPr>
            <a:stCxn id="9" idx="2"/>
            <a:endCxn id="7" idx="6"/>
          </p:cNvCxnSpPr>
          <p:nvPr/>
        </p:nvCxnSpPr>
        <p:spPr>
          <a:xfrm rot="10800000" flipV="1">
            <a:off x="2933700" y="5772150"/>
            <a:ext cx="3185160" cy="251460"/>
          </a:xfrm>
          <a:prstGeom prst="curved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207" name="TextBox 24"/>
          <p:cNvSpPr txBox="1">
            <a:spLocks noChangeArrowheads="1"/>
          </p:cNvSpPr>
          <p:nvPr/>
        </p:nvSpPr>
        <p:spPr bwMode="auto">
          <a:xfrm>
            <a:off x="3528723" y="5649275"/>
            <a:ext cx="1991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itchFamily="34" charset="0"/>
                <a:ea typeface="MS PGothic" pitchFamily="34" charset="-128"/>
              </a:defRPr>
            </a:lvl1pPr>
            <a:lvl2pPr marL="742950" indent="-285750">
              <a:defRPr sz="2400">
                <a:solidFill>
                  <a:schemeClr val="tx1"/>
                </a:solidFill>
                <a:latin typeface="Calibri" pitchFamily="34" charset="0"/>
                <a:ea typeface="MS PGothic" pitchFamily="34" charset="-128"/>
              </a:defRPr>
            </a:lvl2pPr>
            <a:lvl3pPr marL="1143000" indent="-228600">
              <a:defRPr sz="2400">
                <a:solidFill>
                  <a:schemeClr val="tx1"/>
                </a:solidFill>
                <a:latin typeface="Calibri" pitchFamily="34" charset="0"/>
                <a:ea typeface="MS PGothic" pitchFamily="34" charset="-128"/>
              </a:defRPr>
            </a:lvl3pPr>
            <a:lvl4pPr marL="1600200" indent="-228600">
              <a:defRPr sz="2400">
                <a:solidFill>
                  <a:schemeClr val="tx1"/>
                </a:solidFill>
                <a:latin typeface="Calibri" pitchFamily="34" charset="0"/>
                <a:ea typeface="MS PGothic" pitchFamily="34" charset="-128"/>
              </a:defRPr>
            </a:lvl4pPr>
            <a:lvl5pPr marL="2057400" indent="-22860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r>
              <a:rPr lang="en-US" altLang="en-US" sz="1600" dirty="0">
                <a:solidFill>
                  <a:srgbClr val="000000"/>
                </a:solidFill>
                <a:latin typeface="+mn-lt"/>
              </a:rPr>
              <a:t>XML (would take a lot</a:t>
            </a:r>
          </a:p>
          <a:p>
            <a:r>
              <a:rPr lang="en-US" altLang="en-US" sz="1600" dirty="0">
                <a:solidFill>
                  <a:srgbClr val="000000"/>
                </a:solidFill>
                <a:latin typeface="+mn-lt"/>
              </a:rPr>
              <a:t>of programming)</a:t>
            </a: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27"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56</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338422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pPr algn="l"/>
            <a:r>
              <a:rPr altLang="en-US" sz="3520" dirty="0">
                <a:latin typeface="+mn-lt"/>
              </a:rPr>
              <a:t>Tools: </a:t>
            </a:r>
            <a:r>
              <a:rPr lang="en-US" altLang="en-US" sz="3520" dirty="0">
                <a:latin typeface="+mn-lt"/>
              </a:rPr>
              <a:t>Archi v3.x </a:t>
            </a:r>
            <a:r>
              <a:rPr altLang="en-US" sz="3520" dirty="0">
                <a:latin typeface="+mn-lt"/>
              </a:rPr>
              <a:t>Export </a:t>
            </a:r>
            <a:r>
              <a:rPr lang="en-US" altLang="en-US" sz="3520" dirty="0">
                <a:latin typeface="+mn-lt"/>
              </a:rPr>
              <a:t>F</a:t>
            </a:r>
            <a:r>
              <a:rPr altLang="en-US" sz="3520" dirty="0">
                <a:latin typeface="+mn-lt"/>
              </a:rPr>
              <a:t>ormat</a:t>
            </a:r>
          </a:p>
        </p:txBody>
      </p:sp>
      <p:graphicFrame>
        <p:nvGraphicFramePr>
          <p:cNvPr id="3" name="Table 2"/>
          <p:cNvGraphicFramePr>
            <a:graphicFrameLocks noGrp="1"/>
          </p:cNvGraphicFramePr>
          <p:nvPr>
            <p:extLst>
              <p:ext uri="{D42A27DB-BD31-4B8C-83A1-F6EECF244321}">
                <p14:modId xmlns:p14="http://schemas.microsoft.com/office/powerpoint/2010/main" val="2874653193"/>
              </p:ext>
            </p:extLst>
          </p:nvPr>
        </p:nvGraphicFramePr>
        <p:xfrm>
          <a:off x="1875098" y="2118440"/>
          <a:ext cx="8021255" cy="4062443"/>
        </p:xfrm>
        <a:graphic>
          <a:graphicData uri="http://schemas.openxmlformats.org/drawingml/2006/table">
            <a:tbl>
              <a:tblPr/>
              <a:tblGrid>
                <a:gridCol w="1002657">
                  <a:extLst>
                    <a:ext uri="{9D8B030D-6E8A-4147-A177-3AD203B41FA5}">
                      <a16:colId xmlns:a16="http://schemas.microsoft.com/office/drawing/2014/main" val="20000"/>
                    </a:ext>
                  </a:extLst>
                </a:gridCol>
                <a:gridCol w="3233057">
                  <a:extLst>
                    <a:ext uri="{9D8B030D-6E8A-4147-A177-3AD203B41FA5}">
                      <a16:colId xmlns:a16="http://schemas.microsoft.com/office/drawing/2014/main" val="20001"/>
                    </a:ext>
                  </a:extLst>
                </a:gridCol>
                <a:gridCol w="2189475">
                  <a:extLst>
                    <a:ext uri="{9D8B030D-6E8A-4147-A177-3AD203B41FA5}">
                      <a16:colId xmlns:a16="http://schemas.microsoft.com/office/drawing/2014/main" val="20002"/>
                    </a:ext>
                  </a:extLst>
                </a:gridCol>
                <a:gridCol w="1596066">
                  <a:extLst>
                    <a:ext uri="{9D8B030D-6E8A-4147-A177-3AD203B41FA5}">
                      <a16:colId xmlns:a16="http://schemas.microsoft.com/office/drawing/2014/main" val="20003"/>
                    </a:ext>
                  </a:extLst>
                </a:gridCol>
              </a:tblGrid>
              <a:tr h="369313">
                <a:tc>
                  <a:txBody>
                    <a:bodyPr/>
                    <a:lstStyle/>
                    <a:p>
                      <a:pPr algn="l" fontAlgn="b"/>
                      <a:r>
                        <a:rPr lang="en-US" sz="1800" b="1" i="0" u="none" strike="noStrike" dirty="0">
                          <a:solidFill>
                            <a:srgbClr val="000000"/>
                          </a:solidFill>
                          <a:latin typeface="Calibri"/>
                        </a:rPr>
                        <a:t>ID</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Type</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Name</a:t>
                      </a:r>
                    </a:p>
                  </a:txBody>
                  <a:tcPr marL="10478" marR="10478" marT="10478" marB="0" anchor="b">
                    <a:lnL>
                      <a:noFill/>
                    </a:lnL>
                    <a:lnR>
                      <a:noFill/>
                    </a:lnR>
                    <a:lnT>
                      <a:noFill/>
                    </a:lnT>
                    <a:lnB>
                      <a:noFill/>
                    </a:lnB>
                  </a:tcPr>
                </a:tc>
                <a:tc>
                  <a:txBody>
                    <a:bodyPr/>
                    <a:lstStyle/>
                    <a:p>
                      <a:pPr algn="l" fontAlgn="b"/>
                      <a:endParaRPr lang="en-US" sz="1200" b="1" i="0" u="none" strike="noStrike" dirty="0">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0"/>
                  </a:ext>
                </a:extLst>
              </a:tr>
              <a:tr h="369313">
                <a:tc>
                  <a:txBody>
                    <a:bodyPr/>
                    <a:lstStyle/>
                    <a:p>
                      <a:pPr algn="l" fontAlgn="b"/>
                      <a:r>
                        <a:rPr lang="en-US" sz="1800" b="1" i="0" u="none" strike="noStrike">
                          <a:solidFill>
                            <a:srgbClr val="000000"/>
                          </a:solidFill>
                          <a:latin typeface="Calibri"/>
                        </a:rPr>
                        <a:t>5544b54c</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ArchimateModel</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(new model)</a:t>
                      </a:r>
                    </a:p>
                  </a:txBody>
                  <a:tcPr marL="10478" marR="10478" marT="10478" marB="0" anchor="b">
                    <a:lnL>
                      <a:noFill/>
                    </a:lnL>
                    <a:lnR>
                      <a:noFill/>
                    </a:lnR>
                    <a:lnT>
                      <a:noFill/>
                    </a:lnT>
                    <a:lnB>
                      <a:noFill/>
                    </a:lnB>
                  </a:tcPr>
                </a:tc>
                <a:tc>
                  <a:txBody>
                    <a:bodyPr/>
                    <a:lstStyle/>
                    <a:p>
                      <a:pPr algn="l" fontAlgn="b"/>
                      <a:endParaRPr lang="en-US" sz="1200" b="0" i="0" u="none" strike="noStrike" dirty="0">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1"/>
                  </a:ext>
                </a:extLst>
              </a:tr>
              <a:tr h="369313">
                <a:tc>
                  <a:txBody>
                    <a:bodyPr/>
                    <a:lstStyle/>
                    <a:p>
                      <a:pPr algn="l" fontAlgn="b"/>
                      <a:r>
                        <a:rPr lang="en-US" sz="1800" b="1" i="0" u="none" strike="noStrike">
                          <a:solidFill>
                            <a:srgbClr val="000000"/>
                          </a:solidFill>
                          <a:latin typeface="Calibri"/>
                        </a:rPr>
                        <a:t>b5995997</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BusinessActor</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Business Actor 3</a:t>
                      </a:r>
                    </a:p>
                  </a:txBody>
                  <a:tcPr marL="10478" marR="10478" marT="10478" marB="0" anchor="b">
                    <a:lnL>
                      <a:noFill/>
                    </a:lnL>
                    <a:lnR>
                      <a:noFill/>
                    </a:lnR>
                    <a:lnT>
                      <a:noFill/>
                    </a:lnT>
                    <a:lnB>
                      <a:noFill/>
                    </a:lnB>
                  </a:tcPr>
                </a:tc>
                <a:tc>
                  <a:txBody>
                    <a:bodyPr/>
                    <a:lstStyle/>
                    <a:p>
                      <a:pPr algn="l" fontAlgn="b"/>
                      <a:endParaRPr lang="en-US" sz="1200" b="0" i="0" u="none" strike="noStrike">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2"/>
                  </a:ext>
                </a:extLst>
              </a:tr>
              <a:tr h="369313">
                <a:tc>
                  <a:txBody>
                    <a:bodyPr/>
                    <a:lstStyle/>
                    <a:p>
                      <a:pPr algn="l" fontAlgn="b"/>
                      <a:r>
                        <a:rPr lang="en-US" sz="1800" b="1" i="0" u="none" strike="noStrike">
                          <a:solidFill>
                            <a:srgbClr val="000000"/>
                          </a:solidFill>
                          <a:latin typeface="Calibri"/>
                        </a:rPr>
                        <a:t>fef227a6</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BusinessActor</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CustomerAppliance</a:t>
                      </a:r>
                    </a:p>
                  </a:txBody>
                  <a:tcPr marL="10478" marR="10478" marT="10478" marB="0" anchor="b">
                    <a:lnL>
                      <a:noFill/>
                    </a:lnL>
                    <a:lnR>
                      <a:noFill/>
                    </a:lnR>
                    <a:lnT>
                      <a:noFill/>
                    </a:lnT>
                    <a:lnB>
                      <a:noFill/>
                    </a:lnB>
                  </a:tcPr>
                </a:tc>
                <a:tc>
                  <a:txBody>
                    <a:bodyPr/>
                    <a:lstStyle/>
                    <a:p>
                      <a:pPr algn="l" fontAlgn="b"/>
                      <a:endParaRPr lang="en-US" sz="1200" b="0" i="0" u="none" strike="noStrike">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3"/>
                  </a:ext>
                </a:extLst>
              </a:tr>
              <a:tr h="369313">
                <a:tc>
                  <a:txBody>
                    <a:bodyPr/>
                    <a:lstStyle/>
                    <a:p>
                      <a:pPr algn="l" fontAlgn="b"/>
                      <a:r>
                        <a:rPr lang="en-US" sz="1800" b="1" i="0" u="none" strike="noStrike">
                          <a:solidFill>
                            <a:srgbClr val="000000"/>
                          </a:solidFill>
                          <a:latin typeface="Calibri"/>
                        </a:rPr>
                        <a:t>d89934c8</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BusinessFunction</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Business Function</a:t>
                      </a:r>
                    </a:p>
                  </a:txBody>
                  <a:tcPr marL="10478" marR="10478" marT="10478" marB="0" anchor="b">
                    <a:lnL>
                      <a:noFill/>
                    </a:lnL>
                    <a:lnR>
                      <a:noFill/>
                    </a:lnR>
                    <a:lnT>
                      <a:noFill/>
                    </a:lnT>
                    <a:lnB>
                      <a:noFill/>
                    </a:lnB>
                  </a:tcPr>
                </a:tc>
                <a:tc>
                  <a:txBody>
                    <a:bodyPr/>
                    <a:lstStyle/>
                    <a:p>
                      <a:pPr algn="l" fontAlgn="b"/>
                      <a:endParaRPr lang="en-US" sz="1200" b="0" i="0" u="none" strike="noStrike">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4"/>
                  </a:ext>
                </a:extLst>
              </a:tr>
              <a:tr h="369313">
                <a:tc>
                  <a:txBody>
                    <a:bodyPr/>
                    <a:lstStyle/>
                    <a:p>
                      <a:pPr algn="l" fontAlgn="b"/>
                      <a:r>
                        <a:rPr lang="en-US" sz="1800" b="1" i="0" u="none" strike="noStrike">
                          <a:solidFill>
                            <a:srgbClr val="000000"/>
                          </a:solidFill>
                          <a:latin typeface="Calibri"/>
                        </a:rPr>
                        <a:t>59de4964</a:t>
                      </a:r>
                    </a:p>
                  </a:txBody>
                  <a:tcPr marL="10478" marR="10478" marT="10478" marB="0" anchor="b">
                    <a:lnL>
                      <a:noFill/>
                    </a:lnL>
                    <a:lnR>
                      <a:noFill/>
                    </a:lnR>
                    <a:lnT>
                      <a:noFill/>
                    </a:lnT>
                    <a:lnB>
                      <a:noFill/>
                    </a:lnB>
                  </a:tcPr>
                </a:tc>
                <a:tc>
                  <a:txBody>
                    <a:bodyPr/>
                    <a:lstStyle/>
                    <a:p>
                      <a:pPr algn="l" fontAlgn="b"/>
                      <a:r>
                        <a:rPr lang="en-US" sz="1800" b="1" i="0" u="none" strike="noStrike" dirty="0" err="1">
                          <a:solidFill>
                            <a:srgbClr val="000000"/>
                          </a:solidFill>
                          <a:latin typeface="Calibri"/>
                        </a:rPr>
                        <a:t>BusinessRole</a:t>
                      </a:r>
                      <a:endParaRPr lang="en-US" sz="1800" b="1" i="0" u="none" strike="noStrike" dirty="0">
                        <a:solidFill>
                          <a:srgbClr val="000000"/>
                        </a:solidFill>
                        <a:latin typeface="Calibri"/>
                      </a:endParaRPr>
                    </a:p>
                  </a:txBody>
                  <a:tcPr marL="10478" marR="10478" marT="10478" marB="0" anchor="b">
                    <a:lnL>
                      <a:noFill/>
                    </a:lnL>
                    <a:lnR>
                      <a:noFill/>
                    </a:lnR>
                    <a:lnT>
                      <a:noFill/>
                    </a:lnT>
                    <a:lnB>
                      <a:noFill/>
                    </a:lnB>
                  </a:tcPr>
                </a:tc>
                <a:tc>
                  <a:txBody>
                    <a:bodyPr/>
                    <a:lstStyle/>
                    <a:p>
                      <a:pPr algn="l" fontAlgn="b"/>
                      <a:r>
                        <a:rPr lang="en-US" sz="1800" b="1" i="0" u="none" strike="noStrike" dirty="0">
                          <a:solidFill>
                            <a:srgbClr val="000000"/>
                          </a:solidFill>
                          <a:latin typeface="Calibri"/>
                        </a:rPr>
                        <a:t>Business Role</a:t>
                      </a:r>
                    </a:p>
                  </a:txBody>
                  <a:tcPr marL="10478" marR="10478" marT="10478" marB="0" anchor="b">
                    <a:lnL>
                      <a:noFill/>
                    </a:lnL>
                    <a:lnR>
                      <a:noFill/>
                    </a:lnR>
                    <a:lnT>
                      <a:noFill/>
                    </a:lnT>
                    <a:lnB>
                      <a:noFill/>
                    </a:lnB>
                  </a:tcPr>
                </a:tc>
                <a:tc>
                  <a:txBody>
                    <a:bodyPr/>
                    <a:lstStyle/>
                    <a:p>
                      <a:pPr algn="l" fontAlgn="b"/>
                      <a:endParaRPr lang="en-US" sz="1200" b="0" i="0" u="none" strike="noStrike">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5"/>
                  </a:ext>
                </a:extLst>
              </a:tr>
              <a:tr h="369313">
                <a:tc>
                  <a:txBody>
                    <a:bodyPr/>
                    <a:lstStyle/>
                    <a:p>
                      <a:pPr algn="l" fontAlgn="b"/>
                      <a:r>
                        <a:rPr lang="en-US" sz="1800" b="1" i="0" u="none" strike="noStrike">
                          <a:solidFill>
                            <a:srgbClr val="000000"/>
                          </a:solidFill>
                          <a:latin typeface="Calibri"/>
                        </a:rPr>
                        <a:t>8066cb08</a:t>
                      </a:r>
                    </a:p>
                  </a:txBody>
                  <a:tcPr marL="10478" marR="10478" marT="10478" marB="0" anchor="b">
                    <a:lnL>
                      <a:noFill/>
                    </a:lnL>
                    <a:lnR>
                      <a:noFill/>
                    </a:lnR>
                    <a:lnT>
                      <a:noFill/>
                    </a:lnT>
                    <a:lnB>
                      <a:noFill/>
                    </a:lnB>
                  </a:tcPr>
                </a:tc>
                <a:tc>
                  <a:txBody>
                    <a:bodyPr/>
                    <a:lstStyle/>
                    <a:p>
                      <a:pPr algn="l" fontAlgn="b"/>
                      <a:r>
                        <a:rPr lang="en-US" sz="1800" b="1" i="0" u="none" strike="noStrike" dirty="0" err="1">
                          <a:solidFill>
                            <a:srgbClr val="000000"/>
                          </a:solidFill>
                          <a:latin typeface="Calibri"/>
                        </a:rPr>
                        <a:t>BusinessRole</a:t>
                      </a:r>
                      <a:endParaRPr lang="en-US" sz="1800" b="1" i="0" u="none" strike="noStrike" dirty="0">
                        <a:solidFill>
                          <a:srgbClr val="000000"/>
                        </a:solidFill>
                        <a:latin typeface="Calibri"/>
                      </a:endParaRPr>
                    </a:p>
                  </a:txBody>
                  <a:tcPr marL="10478" marR="10478" marT="10478" marB="0" anchor="b">
                    <a:lnL>
                      <a:noFill/>
                    </a:lnL>
                    <a:lnR>
                      <a:noFill/>
                    </a:lnR>
                    <a:lnT>
                      <a:noFill/>
                    </a:lnT>
                    <a:lnB>
                      <a:noFill/>
                    </a:lnB>
                  </a:tcPr>
                </a:tc>
                <a:tc>
                  <a:txBody>
                    <a:bodyPr/>
                    <a:lstStyle/>
                    <a:p>
                      <a:pPr algn="l" fontAlgn="b"/>
                      <a:r>
                        <a:rPr lang="en-US" sz="1800" b="1" i="0" u="none" strike="noStrike" dirty="0">
                          <a:solidFill>
                            <a:srgbClr val="000000"/>
                          </a:solidFill>
                          <a:latin typeface="Calibri"/>
                        </a:rPr>
                        <a:t>Business Role 2</a:t>
                      </a:r>
                    </a:p>
                  </a:txBody>
                  <a:tcPr marL="10478" marR="10478" marT="10478" marB="0" anchor="b">
                    <a:lnL>
                      <a:noFill/>
                    </a:lnL>
                    <a:lnR>
                      <a:noFill/>
                    </a:lnR>
                    <a:lnT>
                      <a:noFill/>
                    </a:lnT>
                    <a:lnB>
                      <a:noFill/>
                    </a:lnB>
                  </a:tcPr>
                </a:tc>
                <a:tc>
                  <a:txBody>
                    <a:bodyPr/>
                    <a:lstStyle/>
                    <a:p>
                      <a:pPr algn="l" fontAlgn="b"/>
                      <a:endParaRPr lang="en-US" sz="1200" b="0" i="0" u="none" strike="noStrike">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6"/>
                  </a:ext>
                </a:extLst>
              </a:tr>
              <a:tr h="369313">
                <a:tc>
                  <a:txBody>
                    <a:bodyPr/>
                    <a:lstStyle/>
                    <a:p>
                      <a:pPr algn="l" fontAlgn="b"/>
                      <a:r>
                        <a:rPr lang="en-US" sz="1800" b="1" i="0" u="none" strike="noStrike">
                          <a:solidFill>
                            <a:srgbClr val="000000"/>
                          </a:solidFill>
                          <a:latin typeface="Calibri"/>
                        </a:rPr>
                        <a:t>9cdbbc83</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BusinessService</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ApplianceControl</a:t>
                      </a:r>
                    </a:p>
                  </a:txBody>
                  <a:tcPr marL="10478" marR="10478" marT="10478" marB="0" anchor="b">
                    <a:lnL>
                      <a:noFill/>
                    </a:lnL>
                    <a:lnR>
                      <a:noFill/>
                    </a:lnR>
                    <a:lnT>
                      <a:noFill/>
                    </a:lnT>
                    <a:lnB>
                      <a:noFill/>
                    </a:lnB>
                  </a:tcPr>
                </a:tc>
                <a:tc>
                  <a:txBody>
                    <a:bodyPr/>
                    <a:lstStyle/>
                    <a:p>
                      <a:pPr algn="l" fontAlgn="b"/>
                      <a:endParaRPr lang="en-US" sz="1200" b="0" i="0" u="none" strike="noStrike">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7"/>
                  </a:ext>
                </a:extLst>
              </a:tr>
              <a:tr h="369313">
                <a:tc>
                  <a:txBody>
                    <a:bodyPr/>
                    <a:lstStyle/>
                    <a:p>
                      <a:pPr algn="l" fontAlgn="b"/>
                      <a:r>
                        <a:rPr lang="en-US" sz="1800" b="1" i="0" u="none" strike="noStrike">
                          <a:solidFill>
                            <a:srgbClr val="000000"/>
                          </a:solidFill>
                          <a:latin typeface="Calibri"/>
                        </a:rPr>
                        <a:t>ff57a9b5</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ApplicationService</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Application Service</a:t>
                      </a:r>
                    </a:p>
                  </a:txBody>
                  <a:tcPr marL="10478" marR="10478" marT="10478" marB="0" anchor="b">
                    <a:lnL>
                      <a:noFill/>
                    </a:lnL>
                    <a:lnR>
                      <a:noFill/>
                    </a:lnR>
                    <a:lnT>
                      <a:noFill/>
                    </a:lnT>
                    <a:lnB>
                      <a:noFill/>
                    </a:lnB>
                  </a:tcPr>
                </a:tc>
                <a:tc>
                  <a:txBody>
                    <a:bodyPr/>
                    <a:lstStyle/>
                    <a:p>
                      <a:pPr algn="l" fontAlgn="b"/>
                      <a:endParaRPr lang="en-US" sz="1200" b="0" i="0" u="none" strike="noStrike">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8"/>
                  </a:ext>
                </a:extLst>
              </a:tr>
              <a:tr h="369313">
                <a:tc>
                  <a:txBody>
                    <a:bodyPr/>
                    <a:lstStyle/>
                    <a:p>
                      <a:pPr algn="l" fontAlgn="b"/>
                      <a:r>
                        <a:rPr lang="en-US" sz="1800" b="1" i="0" u="none" strike="noStrike">
                          <a:solidFill>
                            <a:srgbClr val="000000"/>
                          </a:solidFill>
                          <a:latin typeface="Calibri"/>
                        </a:rPr>
                        <a:t>8ff1067d</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InfrastructureService</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Infrastructure Service</a:t>
                      </a:r>
                    </a:p>
                  </a:txBody>
                  <a:tcPr marL="10478" marR="10478" marT="10478" marB="0" anchor="b">
                    <a:lnL>
                      <a:noFill/>
                    </a:lnL>
                    <a:lnR>
                      <a:noFill/>
                    </a:lnR>
                    <a:lnT>
                      <a:noFill/>
                    </a:lnT>
                    <a:lnB>
                      <a:noFill/>
                    </a:lnB>
                  </a:tcPr>
                </a:tc>
                <a:tc>
                  <a:txBody>
                    <a:bodyPr/>
                    <a:lstStyle/>
                    <a:p>
                      <a:pPr algn="l" fontAlgn="b"/>
                      <a:endParaRPr lang="en-US" sz="1200" b="0" i="0" u="none" strike="noStrike">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09"/>
                  </a:ext>
                </a:extLst>
              </a:tr>
              <a:tr h="369313">
                <a:tc>
                  <a:txBody>
                    <a:bodyPr/>
                    <a:lstStyle/>
                    <a:p>
                      <a:pPr algn="l" fontAlgn="b"/>
                      <a:r>
                        <a:rPr lang="en-US" sz="1800" b="1" i="0" u="none" strike="noStrike">
                          <a:solidFill>
                            <a:srgbClr val="000000"/>
                          </a:solidFill>
                          <a:latin typeface="Calibri"/>
                        </a:rPr>
                        <a:t>d5d8a675</a:t>
                      </a:r>
                    </a:p>
                  </a:txBody>
                  <a:tcPr marL="10478" marR="10478" marT="10478" marB="0" anchor="b">
                    <a:lnL>
                      <a:noFill/>
                    </a:lnL>
                    <a:lnR>
                      <a:noFill/>
                    </a:lnR>
                    <a:lnT>
                      <a:noFill/>
                    </a:lnT>
                    <a:lnB>
                      <a:noFill/>
                    </a:lnB>
                  </a:tcPr>
                </a:tc>
                <a:tc>
                  <a:txBody>
                    <a:bodyPr/>
                    <a:lstStyle/>
                    <a:p>
                      <a:pPr algn="l" fontAlgn="b"/>
                      <a:r>
                        <a:rPr lang="en-US" sz="1800" b="1" i="0" u="none" strike="noStrike">
                          <a:solidFill>
                            <a:srgbClr val="000000"/>
                          </a:solidFill>
                          <a:latin typeface="Calibri"/>
                        </a:rPr>
                        <a:t>Junction</a:t>
                      </a:r>
                    </a:p>
                  </a:txBody>
                  <a:tcPr marL="10478" marR="10478" marT="10478" marB="0" anchor="b">
                    <a:lnL>
                      <a:noFill/>
                    </a:lnL>
                    <a:lnR>
                      <a:noFill/>
                    </a:lnR>
                    <a:lnT>
                      <a:noFill/>
                    </a:lnT>
                    <a:lnB>
                      <a:noFill/>
                    </a:lnB>
                  </a:tcPr>
                </a:tc>
                <a:tc>
                  <a:txBody>
                    <a:bodyPr/>
                    <a:lstStyle/>
                    <a:p>
                      <a:pPr algn="l" fontAlgn="b"/>
                      <a:r>
                        <a:rPr lang="en-US" sz="1800" b="1" i="0" u="none" strike="noStrike" dirty="0">
                          <a:solidFill>
                            <a:srgbClr val="000000"/>
                          </a:solidFill>
                          <a:latin typeface="Calibri"/>
                        </a:rPr>
                        <a:t>Junction</a:t>
                      </a:r>
                    </a:p>
                  </a:txBody>
                  <a:tcPr marL="10478" marR="10478" marT="10478" marB="0" anchor="b">
                    <a:lnL>
                      <a:noFill/>
                    </a:lnL>
                    <a:lnR>
                      <a:noFill/>
                    </a:lnR>
                    <a:lnT>
                      <a:noFill/>
                    </a:lnT>
                    <a:lnB>
                      <a:noFill/>
                    </a:lnB>
                  </a:tcPr>
                </a:tc>
                <a:tc>
                  <a:txBody>
                    <a:bodyPr/>
                    <a:lstStyle/>
                    <a:p>
                      <a:pPr algn="l" fontAlgn="b"/>
                      <a:endParaRPr lang="en-US" sz="1200" b="0" i="0" u="none" strike="noStrike" dirty="0">
                        <a:solidFill>
                          <a:srgbClr val="000000"/>
                        </a:solidFill>
                        <a:latin typeface="Calibri"/>
                      </a:endParaRPr>
                    </a:p>
                  </a:txBody>
                  <a:tcPr marL="10478" marR="10478" marT="10478" marB="0" anchor="b">
                    <a:lnL>
                      <a:noFill/>
                    </a:lnL>
                    <a:lnR>
                      <a:noFill/>
                    </a:lnR>
                    <a:lnT>
                      <a:noFill/>
                    </a:lnT>
                    <a:lnB>
                      <a:noFill/>
                    </a:lnB>
                  </a:tcPr>
                </a:tc>
                <a:extLst>
                  <a:ext uri="{0D108BD9-81ED-4DB2-BD59-A6C34878D82A}">
                    <a16:rowId xmlns:a16="http://schemas.microsoft.com/office/drawing/2014/main" val="10010"/>
                  </a:ext>
                </a:extLst>
              </a:tr>
            </a:tbl>
          </a:graphicData>
        </a:graphic>
      </p:graphicFrame>
      <p:sp>
        <p:nvSpPr>
          <p:cNvPr id="4" name="Footer Placeholder 3"/>
          <p:cNvSpPr>
            <a:spLocks noGrp="1"/>
          </p:cNvSpPr>
          <p:nvPr>
            <p:ph type="ftr" sz="quarter" idx="11"/>
          </p:nvPr>
        </p:nvSpPr>
        <p:spPr/>
        <p:txBody>
          <a:bodyPr/>
          <a:lstStyle/>
          <a:p>
            <a:r>
              <a:rPr lang="en-US"/>
              <a:t>www.sepapower.org</a:t>
            </a:r>
            <a:endParaRPr lang="en-US" dirty="0"/>
          </a:p>
        </p:txBody>
      </p:sp>
      <p:sp>
        <p:nvSpPr>
          <p:cNvPr id="8"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57</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568810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413724" y="506579"/>
            <a:ext cx="6704706" cy="1284231"/>
          </a:xfrm>
        </p:spPr>
        <p:txBody>
          <a:bodyPr>
            <a:normAutofit/>
          </a:bodyPr>
          <a:lstStyle/>
          <a:p>
            <a:pPr algn="l"/>
            <a:r>
              <a:rPr altLang="en-US" sz="3400" dirty="0">
                <a:latin typeface="+mn-lt"/>
              </a:rPr>
              <a:t>Tools: Archi Import </a:t>
            </a:r>
            <a:r>
              <a:rPr lang="en-US" altLang="en-US" sz="3400" dirty="0">
                <a:latin typeface="+mn-lt"/>
              </a:rPr>
              <a:t>F</a:t>
            </a:r>
            <a:r>
              <a:rPr altLang="en-US" sz="3400" dirty="0">
                <a:latin typeface="+mn-lt"/>
              </a:rPr>
              <a:t>ormat</a:t>
            </a:r>
          </a:p>
        </p:txBody>
      </p:sp>
      <p:graphicFrame>
        <p:nvGraphicFramePr>
          <p:cNvPr id="5" name="Table 4"/>
          <p:cNvGraphicFramePr>
            <a:graphicFrameLocks noGrp="1"/>
          </p:cNvGraphicFramePr>
          <p:nvPr>
            <p:extLst>
              <p:ext uri="{D42A27DB-BD31-4B8C-83A1-F6EECF244321}">
                <p14:modId xmlns:p14="http://schemas.microsoft.com/office/powerpoint/2010/main" val="697020399"/>
              </p:ext>
            </p:extLst>
          </p:nvPr>
        </p:nvGraphicFramePr>
        <p:xfrm>
          <a:off x="960699" y="1220165"/>
          <a:ext cx="8406185" cy="5926061"/>
        </p:xfrm>
        <a:graphic>
          <a:graphicData uri="http://schemas.openxmlformats.org/drawingml/2006/table">
            <a:tbl>
              <a:tblPr/>
              <a:tblGrid>
                <a:gridCol w="686219">
                  <a:extLst>
                    <a:ext uri="{9D8B030D-6E8A-4147-A177-3AD203B41FA5}">
                      <a16:colId xmlns:a16="http://schemas.microsoft.com/office/drawing/2014/main" val="20000"/>
                    </a:ext>
                  </a:extLst>
                </a:gridCol>
                <a:gridCol w="1658364">
                  <a:extLst>
                    <a:ext uri="{9D8B030D-6E8A-4147-A177-3AD203B41FA5}">
                      <a16:colId xmlns:a16="http://schemas.microsoft.com/office/drawing/2014/main" val="20001"/>
                    </a:ext>
                  </a:extLst>
                </a:gridCol>
                <a:gridCol w="2730580">
                  <a:extLst>
                    <a:ext uri="{9D8B030D-6E8A-4147-A177-3AD203B41FA5}">
                      <a16:colId xmlns:a16="http://schemas.microsoft.com/office/drawing/2014/main" val="20002"/>
                    </a:ext>
                  </a:extLst>
                </a:gridCol>
                <a:gridCol w="3331022">
                  <a:extLst>
                    <a:ext uri="{9D8B030D-6E8A-4147-A177-3AD203B41FA5}">
                      <a16:colId xmlns:a16="http://schemas.microsoft.com/office/drawing/2014/main" val="20003"/>
                    </a:ext>
                  </a:extLst>
                </a:gridCol>
              </a:tblGrid>
              <a:tr h="178925">
                <a:tc>
                  <a:txBody>
                    <a:bodyPr/>
                    <a:lstStyle/>
                    <a:p>
                      <a:pPr algn="l" fontAlgn="b"/>
                      <a:r>
                        <a:rPr lang="en-US" sz="1300" b="1" i="0" u="none" strike="noStrike" dirty="0">
                          <a:solidFill>
                            <a:srgbClr val="000000"/>
                          </a:solidFill>
                          <a:latin typeface="Calibri"/>
                        </a:rPr>
                        <a:t>ID</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Type</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Name</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Documentation</a:t>
                      </a:r>
                    </a:p>
                  </a:txBody>
                  <a:tcPr marL="8554" marR="8554" marT="8548" marB="0" anchor="b">
                    <a:lnL>
                      <a:noFill/>
                    </a:lnL>
                    <a:lnR>
                      <a:noFill/>
                    </a:lnR>
                    <a:lnT>
                      <a:noFill/>
                    </a:lnT>
                    <a:lnB>
                      <a:noFill/>
                    </a:lnB>
                  </a:tcPr>
                </a:tc>
                <a:extLst>
                  <a:ext uri="{0D108BD9-81ED-4DB2-BD59-A6C34878D82A}">
                    <a16:rowId xmlns:a16="http://schemas.microsoft.com/office/drawing/2014/main" val="10000"/>
                  </a:ext>
                </a:extLst>
              </a:tr>
              <a:tr h="522991">
                <a:tc>
                  <a:txBody>
                    <a:bodyPr/>
                    <a:lstStyle/>
                    <a:p>
                      <a:pPr algn="r" fontAlgn="b"/>
                      <a:r>
                        <a:rPr lang="en-US" sz="1300" b="1" i="0" u="none" strike="noStrike" dirty="0">
                          <a:solidFill>
                            <a:srgbClr val="000000"/>
                          </a:solidFill>
                          <a:latin typeface="Calibri"/>
                        </a:rPr>
                        <a:t>1</a:t>
                      </a:r>
                    </a:p>
                  </a:txBody>
                  <a:tcPr marL="8554" marR="8554" marT="8548" marB="0" anchor="b">
                    <a:lnL>
                      <a:noFill/>
                    </a:lnL>
                    <a:lnR>
                      <a:noFill/>
                    </a:lnR>
                    <a:lnT>
                      <a:noFill/>
                    </a:lnT>
                    <a:lnB>
                      <a:noFill/>
                    </a:lnB>
                  </a:tcPr>
                </a:tc>
                <a:tc>
                  <a:txBody>
                    <a:bodyPr/>
                    <a:lstStyle/>
                    <a:p>
                      <a:pPr algn="l" fontAlgn="b"/>
                      <a:r>
                        <a:rPr lang="en-US" sz="1300" b="1" i="0" u="none" strike="noStrike" dirty="0" err="1">
                          <a:solidFill>
                            <a:srgbClr val="000000"/>
                          </a:solidFill>
                          <a:latin typeface="Calibri"/>
                        </a:rPr>
                        <a:t>BusinessRole</a:t>
                      </a:r>
                      <a:endParaRPr lang="en-US" sz="1300" b="1" i="0" u="none" strike="noStrike" dirty="0">
                        <a:solidFill>
                          <a:srgbClr val="000000"/>
                        </a:solidFill>
                        <a:latin typeface="Calibri"/>
                      </a:endParaRPr>
                    </a:p>
                  </a:txBody>
                  <a:tcPr marL="8554" marR="8554" marT="8548" marB="0" anchor="b">
                    <a:lnL>
                      <a:noFill/>
                    </a:lnL>
                    <a:lnR>
                      <a:noFill/>
                    </a:lnR>
                    <a:lnT>
                      <a:noFill/>
                    </a:lnT>
                    <a:lnB>
                      <a:noFill/>
                    </a:lnB>
                  </a:tcPr>
                </a:tc>
                <a:tc>
                  <a:txBody>
                    <a:bodyPr/>
                    <a:lstStyle/>
                    <a:p>
                      <a:pPr algn="l" fontAlgn="b"/>
                      <a:r>
                        <a:rPr lang="en-US" sz="1300" b="1" i="0" u="none" strike="noStrike" dirty="0" err="1">
                          <a:solidFill>
                            <a:srgbClr val="000000"/>
                          </a:solidFill>
                          <a:latin typeface="Calibri"/>
                        </a:rPr>
                        <a:t>EnergyDispatcher</a:t>
                      </a:r>
                      <a:endParaRPr lang="en-US" sz="1300" b="1" i="0" u="none" strike="noStrike" dirty="0">
                        <a:solidFill>
                          <a:srgbClr val="000000"/>
                        </a:solidFill>
                        <a:latin typeface="Calibri"/>
                      </a:endParaRP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Actor Role in charge of dispatching Electricity usually at the transmission level</a:t>
                      </a:r>
                    </a:p>
                  </a:txBody>
                  <a:tcPr marL="8554" marR="8554" marT="8548" marB="0" anchor="b">
                    <a:lnL>
                      <a:noFill/>
                    </a:lnL>
                    <a:lnR>
                      <a:noFill/>
                    </a:lnR>
                    <a:lnT>
                      <a:noFill/>
                    </a:lnT>
                    <a:lnB>
                      <a:noFill/>
                    </a:lnB>
                  </a:tcPr>
                </a:tc>
                <a:extLst>
                  <a:ext uri="{0D108BD9-81ED-4DB2-BD59-A6C34878D82A}">
                    <a16:rowId xmlns:a16="http://schemas.microsoft.com/office/drawing/2014/main" val="10001"/>
                  </a:ext>
                </a:extLst>
              </a:tr>
              <a:tr h="1039091">
                <a:tc>
                  <a:txBody>
                    <a:bodyPr/>
                    <a:lstStyle/>
                    <a:p>
                      <a:pPr algn="r" fontAlgn="b"/>
                      <a:r>
                        <a:rPr lang="en-US" sz="1300" b="1" i="0" u="none" strike="noStrike" dirty="0">
                          <a:solidFill>
                            <a:srgbClr val="000000"/>
                          </a:solidFill>
                          <a:latin typeface="Calibri"/>
                        </a:rPr>
                        <a:t>2</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ApplicationComponent</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Access Point </a:t>
                      </a:r>
                      <a:r>
                        <a:rPr lang="en-US" sz="1300" b="1" i="0" u="none" strike="noStrike" dirty="0" err="1">
                          <a:solidFill>
                            <a:srgbClr val="000000"/>
                          </a:solidFill>
                          <a:latin typeface="Calibri"/>
                        </a:rPr>
                        <a:t>ie</a:t>
                      </a:r>
                      <a:r>
                        <a:rPr lang="en-US" sz="1300" b="1" i="0" u="none" strike="noStrike" dirty="0">
                          <a:solidFill>
                            <a:srgbClr val="000000"/>
                          </a:solidFill>
                          <a:latin typeface="Calibri"/>
                        </a:rPr>
                        <a:t>. Data Aggregation Point</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Collects and aggregates all data </a:t>
                      </a:r>
                      <a:r>
                        <a:rPr lang="en-US" sz="1300" b="1" i="0" u="none" strike="noStrike" dirty="0" err="1">
                          <a:solidFill>
                            <a:srgbClr val="000000"/>
                          </a:solidFill>
                          <a:latin typeface="Calibri"/>
                        </a:rPr>
                        <a:t>fromto</a:t>
                      </a:r>
                      <a:r>
                        <a:rPr lang="en-US" sz="1300" b="1" i="0" u="none" strike="noStrike" dirty="0">
                          <a:solidFill>
                            <a:srgbClr val="000000"/>
                          </a:solidFill>
                          <a:latin typeface="Calibri"/>
                        </a:rPr>
                        <a:t> end devices through </a:t>
                      </a:r>
                      <a:r>
                        <a:rPr lang="en-US" sz="1300" b="1" i="0" u="none" strike="noStrike" dirty="0" err="1">
                          <a:solidFill>
                            <a:srgbClr val="000000"/>
                          </a:solidFill>
                          <a:latin typeface="Calibri"/>
                        </a:rPr>
                        <a:t>Neighbourhood</a:t>
                      </a:r>
                      <a:r>
                        <a:rPr lang="en-US" sz="1300" b="1" i="0" u="none" strike="noStrike" dirty="0">
                          <a:solidFill>
                            <a:srgbClr val="000000"/>
                          </a:solidFill>
                          <a:latin typeface="Calibri"/>
                        </a:rPr>
                        <a:t> </a:t>
                      </a:r>
                      <a:r>
                        <a:rPr lang="en-US" sz="1300" b="1" i="0" u="none" strike="noStrike" dirty="0" err="1">
                          <a:solidFill>
                            <a:srgbClr val="000000"/>
                          </a:solidFill>
                          <a:latin typeface="Calibri"/>
                        </a:rPr>
                        <a:t>andor</a:t>
                      </a:r>
                      <a:r>
                        <a:rPr lang="en-US" sz="1300" b="1" i="0" u="none" strike="noStrike" dirty="0">
                          <a:solidFill>
                            <a:srgbClr val="000000"/>
                          </a:solidFill>
                          <a:latin typeface="Calibri"/>
                        </a:rPr>
                        <a:t> Field Area </a:t>
                      </a:r>
                      <a:r>
                        <a:rPr lang="en-US" sz="1300" b="1" i="0" u="none" strike="noStrike" dirty="0" err="1">
                          <a:solidFill>
                            <a:srgbClr val="000000"/>
                          </a:solidFill>
                          <a:latin typeface="Calibri"/>
                        </a:rPr>
                        <a:t>andor</a:t>
                      </a:r>
                      <a:r>
                        <a:rPr lang="en-US" sz="1300" b="1" i="0" u="none" strike="noStrike" dirty="0">
                          <a:solidFill>
                            <a:srgbClr val="000000"/>
                          </a:solidFill>
                          <a:latin typeface="Calibri"/>
                        </a:rPr>
                        <a:t> AMI networks. These devices are IEEE 802.11n compliant. They interface the Backhaul WAN.</a:t>
                      </a:r>
                    </a:p>
                  </a:txBody>
                  <a:tcPr marL="8554" marR="8554" marT="8548" marB="0" anchor="b">
                    <a:lnL>
                      <a:noFill/>
                    </a:lnL>
                    <a:lnR>
                      <a:noFill/>
                    </a:lnR>
                    <a:lnT>
                      <a:noFill/>
                    </a:lnT>
                    <a:lnB>
                      <a:noFill/>
                    </a:lnB>
                  </a:tcPr>
                </a:tc>
                <a:extLst>
                  <a:ext uri="{0D108BD9-81ED-4DB2-BD59-A6C34878D82A}">
                    <a16:rowId xmlns:a16="http://schemas.microsoft.com/office/drawing/2014/main" val="10002"/>
                  </a:ext>
                </a:extLst>
              </a:tr>
              <a:tr h="522991">
                <a:tc>
                  <a:txBody>
                    <a:bodyPr/>
                    <a:lstStyle/>
                    <a:p>
                      <a:pPr algn="r" fontAlgn="b"/>
                      <a:r>
                        <a:rPr lang="en-US" sz="1300" b="1" i="0" u="none" strike="noStrike" dirty="0">
                          <a:solidFill>
                            <a:srgbClr val="000000"/>
                          </a:solidFill>
                          <a:latin typeface="Calibri"/>
                        </a:rPr>
                        <a:t>3</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BusinessService</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Account Management</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Business function or service that manages supplier and customer business accounts. </a:t>
                      </a:r>
                    </a:p>
                  </a:txBody>
                  <a:tcPr marL="8554" marR="8554" marT="8548" marB="0" anchor="b">
                    <a:lnL>
                      <a:noFill/>
                    </a:lnL>
                    <a:lnR>
                      <a:noFill/>
                    </a:lnR>
                    <a:lnT>
                      <a:noFill/>
                    </a:lnT>
                    <a:lnB>
                      <a:noFill/>
                    </a:lnB>
                  </a:tcPr>
                </a:tc>
                <a:extLst>
                  <a:ext uri="{0D108BD9-81ED-4DB2-BD59-A6C34878D82A}">
                    <a16:rowId xmlns:a16="http://schemas.microsoft.com/office/drawing/2014/main" val="10003"/>
                  </a:ext>
                </a:extLst>
              </a:tr>
              <a:tr h="522991">
                <a:tc>
                  <a:txBody>
                    <a:bodyPr/>
                    <a:lstStyle/>
                    <a:p>
                      <a:pPr algn="r" fontAlgn="b"/>
                      <a:r>
                        <a:rPr lang="en-US" sz="1300" b="1" i="0" u="none" strike="noStrike" dirty="0">
                          <a:solidFill>
                            <a:srgbClr val="000000"/>
                          </a:solidFill>
                          <a:latin typeface="Calibri"/>
                        </a:rPr>
                        <a:t>4</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ApplicationComponent</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Account Management System</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Business function or service that manages supplier and customer business accounts. </a:t>
                      </a:r>
                    </a:p>
                  </a:txBody>
                  <a:tcPr marL="8554" marR="8554" marT="8548" marB="0" anchor="b">
                    <a:lnL>
                      <a:noFill/>
                    </a:lnL>
                    <a:lnR>
                      <a:noFill/>
                    </a:lnR>
                    <a:lnT>
                      <a:noFill/>
                    </a:lnT>
                    <a:lnB>
                      <a:noFill/>
                    </a:lnB>
                  </a:tcPr>
                </a:tc>
                <a:extLst>
                  <a:ext uri="{0D108BD9-81ED-4DB2-BD59-A6C34878D82A}">
                    <a16:rowId xmlns:a16="http://schemas.microsoft.com/office/drawing/2014/main" val="10004"/>
                  </a:ext>
                </a:extLst>
              </a:tr>
              <a:tr h="522991">
                <a:tc>
                  <a:txBody>
                    <a:bodyPr/>
                    <a:lstStyle/>
                    <a:p>
                      <a:pPr algn="r" fontAlgn="b"/>
                      <a:r>
                        <a:rPr lang="en-US" sz="1300" b="1" i="0" u="none" strike="noStrike" dirty="0">
                          <a:solidFill>
                            <a:srgbClr val="000000"/>
                          </a:solidFill>
                          <a:latin typeface="Calibri"/>
                        </a:rPr>
                        <a:t>5</a:t>
                      </a:r>
                    </a:p>
                  </a:txBody>
                  <a:tcPr marL="8554" marR="8554" marT="8548" marB="0" anchor="b">
                    <a:lnL>
                      <a:noFill/>
                    </a:lnL>
                    <a:lnR>
                      <a:noFill/>
                    </a:lnR>
                    <a:lnT>
                      <a:noFill/>
                    </a:lnT>
                    <a:lnB>
                      <a:noFill/>
                    </a:lnB>
                  </a:tcPr>
                </a:tc>
                <a:tc>
                  <a:txBody>
                    <a:bodyPr/>
                    <a:lstStyle/>
                    <a:p>
                      <a:pPr algn="l" fontAlgn="b"/>
                      <a:r>
                        <a:rPr lang="en-US" sz="1300" b="1" i="0" u="none" strike="noStrike" dirty="0" err="1">
                          <a:solidFill>
                            <a:srgbClr val="000000"/>
                          </a:solidFill>
                          <a:latin typeface="Calibri"/>
                        </a:rPr>
                        <a:t>BusinessRole</a:t>
                      </a:r>
                      <a:endParaRPr lang="en-US" sz="1300" b="1" i="0" u="none" strike="noStrike" dirty="0">
                        <a:solidFill>
                          <a:srgbClr val="000000"/>
                        </a:solidFill>
                        <a:latin typeface="Calibri"/>
                      </a:endParaRP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Actuator</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An actuator is a transducer that accepts a signal and converts it to a physical action. In other words</a:t>
                      </a:r>
                    </a:p>
                  </a:txBody>
                  <a:tcPr marL="8554" marR="8554" marT="8548" marB="0" anchor="b">
                    <a:lnL>
                      <a:noFill/>
                    </a:lnL>
                    <a:lnR>
                      <a:noFill/>
                    </a:lnR>
                    <a:lnT>
                      <a:noFill/>
                    </a:lnT>
                    <a:lnB>
                      <a:noFill/>
                    </a:lnB>
                  </a:tcPr>
                </a:tc>
                <a:extLst>
                  <a:ext uri="{0D108BD9-81ED-4DB2-BD59-A6C34878D82A}">
                    <a16:rowId xmlns:a16="http://schemas.microsoft.com/office/drawing/2014/main" val="10005"/>
                  </a:ext>
                </a:extLst>
              </a:tr>
              <a:tr h="251315">
                <a:tc>
                  <a:txBody>
                    <a:bodyPr/>
                    <a:lstStyle/>
                    <a:p>
                      <a:pPr algn="r" fontAlgn="b"/>
                      <a:r>
                        <a:rPr lang="en-US" sz="1300" b="1" i="0" u="none" strike="noStrike" dirty="0">
                          <a:solidFill>
                            <a:srgbClr val="000000"/>
                          </a:solidFill>
                          <a:latin typeface="Calibri"/>
                        </a:rPr>
                        <a:t>7</a:t>
                      </a:r>
                    </a:p>
                  </a:txBody>
                  <a:tcPr marL="8554" marR="8554" marT="8548" marB="0" anchor="b">
                    <a:lnL>
                      <a:noFill/>
                    </a:lnL>
                    <a:lnR>
                      <a:noFill/>
                    </a:lnR>
                    <a:lnT>
                      <a:noFill/>
                    </a:lnT>
                    <a:lnB>
                      <a:noFill/>
                    </a:lnB>
                  </a:tcPr>
                </a:tc>
                <a:tc>
                  <a:txBody>
                    <a:bodyPr/>
                    <a:lstStyle/>
                    <a:p>
                      <a:pPr algn="l" fontAlgn="b"/>
                      <a:r>
                        <a:rPr lang="en-US" sz="1300" b="1" i="0" u="none" strike="noStrike" dirty="0" err="1">
                          <a:solidFill>
                            <a:srgbClr val="000000"/>
                          </a:solidFill>
                          <a:latin typeface="Calibri"/>
                        </a:rPr>
                        <a:t>BusinessRole</a:t>
                      </a:r>
                      <a:endParaRPr lang="en-US" sz="1300" b="1" i="0" u="none" strike="noStrike" dirty="0">
                        <a:solidFill>
                          <a:srgbClr val="000000"/>
                        </a:solidFill>
                        <a:latin typeface="Calibri"/>
                      </a:endParaRP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Aggregator</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The role that combines curtailment</a:t>
                      </a:r>
                    </a:p>
                  </a:txBody>
                  <a:tcPr marL="8554" marR="8554" marT="8548" marB="0" anchor="b">
                    <a:lnL>
                      <a:noFill/>
                    </a:lnL>
                    <a:lnR>
                      <a:noFill/>
                    </a:lnR>
                    <a:lnT>
                      <a:noFill/>
                    </a:lnT>
                    <a:lnB>
                      <a:noFill/>
                    </a:lnB>
                  </a:tcPr>
                </a:tc>
                <a:extLst>
                  <a:ext uri="{0D108BD9-81ED-4DB2-BD59-A6C34878D82A}">
                    <a16:rowId xmlns:a16="http://schemas.microsoft.com/office/drawing/2014/main" val="10006"/>
                  </a:ext>
                </a:extLst>
              </a:tr>
              <a:tr h="1555190">
                <a:tc>
                  <a:txBody>
                    <a:bodyPr/>
                    <a:lstStyle/>
                    <a:p>
                      <a:pPr algn="r" fontAlgn="b"/>
                      <a:r>
                        <a:rPr lang="en-US" sz="1300" b="1" i="0" u="none" strike="noStrike" dirty="0">
                          <a:solidFill>
                            <a:srgbClr val="000000"/>
                          </a:solidFill>
                          <a:latin typeface="Calibri"/>
                        </a:rPr>
                        <a:t>8</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ApplicationComponent</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AMI Head-end</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Provides the Interface to the Advanced Metering Infrastructure and manages the information exchanges between third party systems. The head-end is the command application for AMI solution. Optionally it manages required or desired meter reading schedules</a:t>
                      </a:r>
                    </a:p>
                  </a:txBody>
                  <a:tcPr marL="8554" marR="8554" marT="8548" marB="0" anchor="b">
                    <a:lnL>
                      <a:noFill/>
                    </a:lnL>
                    <a:lnR>
                      <a:noFill/>
                    </a:lnR>
                    <a:lnT>
                      <a:noFill/>
                    </a:lnT>
                    <a:lnB>
                      <a:noFill/>
                    </a:lnB>
                  </a:tcPr>
                </a:tc>
                <a:extLst>
                  <a:ext uri="{0D108BD9-81ED-4DB2-BD59-A6C34878D82A}">
                    <a16:rowId xmlns:a16="http://schemas.microsoft.com/office/drawing/2014/main" val="10007"/>
                  </a:ext>
                </a:extLst>
              </a:tr>
              <a:tr h="350958">
                <a:tc>
                  <a:txBody>
                    <a:bodyPr/>
                    <a:lstStyle/>
                    <a:p>
                      <a:pPr algn="r" fontAlgn="b"/>
                      <a:r>
                        <a:rPr lang="en-US" sz="1300" b="1" i="0" u="none" strike="noStrike" dirty="0">
                          <a:solidFill>
                            <a:srgbClr val="000000"/>
                          </a:solidFill>
                          <a:latin typeface="Calibri"/>
                        </a:rPr>
                        <a:t>9</a:t>
                      </a:r>
                    </a:p>
                  </a:txBody>
                  <a:tcPr marL="8554" marR="8554" marT="8548" marB="0" anchor="b">
                    <a:lnL>
                      <a:noFill/>
                    </a:lnL>
                    <a:lnR>
                      <a:noFill/>
                    </a:lnR>
                    <a:lnT>
                      <a:noFill/>
                    </a:lnT>
                    <a:lnB>
                      <a:noFill/>
                    </a:lnB>
                  </a:tcPr>
                </a:tc>
                <a:tc>
                  <a:txBody>
                    <a:bodyPr/>
                    <a:lstStyle/>
                    <a:p>
                      <a:pPr algn="l" fontAlgn="b"/>
                      <a:r>
                        <a:rPr lang="en-US" sz="1300" b="1" i="0" u="none" strike="noStrike">
                          <a:solidFill>
                            <a:srgbClr val="000000"/>
                          </a:solidFill>
                          <a:latin typeface="Calibri"/>
                        </a:rPr>
                        <a:t>ApplicationComponent</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AMI Operator</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General operator of the AMI system</a:t>
                      </a:r>
                    </a:p>
                  </a:txBody>
                  <a:tcPr marL="8554" marR="8554" marT="8548" marB="0" anchor="b">
                    <a:lnL>
                      <a:noFill/>
                    </a:lnL>
                    <a:lnR>
                      <a:noFill/>
                    </a:lnR>
                    <a:lnT>
                      <a:noFill/>
                    </a:lnT>
                    <a:lnB>
                      <a:noFill/>
                    </a:lnB>
                  </a:tcPr>
                </a:tc>
                <a:extLst>
                  <a:ext uri="{0D108BD9-81ED-4DB2-BD59-A6C34878D82A}">
                    <a16:rowId xmlns:a16="http://schemas.microsoft.com/office/drawing/2014/main" val="10008"/>
                  </a:ext>
                </a:extLst>
              </a:tr>
              <a:tr h="350958">
                <a:tc>
                  <a:txBody>
                    <a:bodyPr/>
                    <a:lstStyle/>
                    <a:p>
                      <a:pPr algn="r" fontAlgn="b"/>
                      <a:r>
                        <a:rPr lang="en-US" sz="1300" b="1" i="0" u="none" strike="noStrike" dirty="0">
                          <a:solidFill>
                            <a:srgbClr val="000000"/>
                          </a:solidFill>
                          <a:latin typeface="Calibri"/>
                        </a:rPr>
                        <a:t>10</a:t>
                      </a:r>
                    </a:p>
                  </a:txBody>
                  <a:tcPr marL="8554" marR="8554" marT="8548" marB="0" anchor="b">
                    <a:lnL>
                      <a:noFill/>
                    </a:lnL>
                    <a:lnR>
                      <a:noFill/>
                    </a:lnR>
                    <a:lnT>
                      <a:noFill/>
                    </a:lnT>
                    <a:lnB>
                      <a:noFill/>
                    </a:lnB>
                  </a:tcPr>
                </a:tc>
                <a:tc>
                  <a:txBody>
                    <a:bodyPr/>
                    <a:lstStyle/>
                    <a:p>
                      <a:pPr algn="l" fontAlgn="b"/>
                      <a:r>
                        <a:rPr lang="en-US" sz="1300" b="1" i="0" u="none" strike="noStrike" dirty="0" err="1">
                          <a:solidFill>
                            <a:srgbClr val="000000"/>
                          </a:solidFill>
                          <a:latin typeface="Calibri"/>
                        </a:rPr>
                        <a:t>ApplicationComponent</a:t>
                      </a:r>
                      <a:endParaRPr lang="en-US" sz="1300" b="1" i="0" u="none" strike="noStrike" dirty="0">
                        <a:solidFill>
                          <a:srgbClr val="000000"/>
                        </a:solidFill>
                        <a:latin typeface="Calibri"/>
                      </a:endParaRP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AMI Service Engineer</a:t>
                      </a:r>
                    </a:p>
                  </a:txBody>
                  <a:tcPr marL="8554" marR="8554" marT="8548" marB="0" anchor="b">
                    <a:lnL>
                      <a:noFill/>
                    </a:lnL>
                    <a:lnR>
                      <a:noFill/>
                    </a:lnR>
                    <a:lnT>
                      <a:noFill/>
                    </a:lnT>
                    <a:lnB>
                      <a:noFill/>
                    </a:lnB>
                  </a:tcPr>
                </a:tc>
                <a:tc>
                  <a:txBody>
                    <a:bodyPr/>
                    <a:lstStyle/>
                    <a:p>
                      <a:pPr algn="l" fontAlgn="b"/>
                      <a:r>
                        <a:rPr lang="en-US" sz="1300" b="1" i="0" u="none" strike="noStrike" dirty="0">
                          <a:solidFill>
                            <a:srgbClr val="000000"/>
                          </a:solidFill>
                          <a:latin typeface="Calibri"/>
                        </a:rPr>
                        <a:t>External actor responsible for the installation</a:t>
                      </a:r>
                    </a:p>
                  </a:txBody>
                  <a:tcPr marL="8554" marR="8554" marT="8548" marB="0" anchor="b">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3" name="Footer Placeholder 2"/>
          <p:cNvSpPr>
            <a:spLocks noGrp="1"/>
          </p:cNvSpPr>
          <p:nvPr>
            <p:ph type="ftr" sz="quarter" idx="11"/>
          </p:nvPr>
        </p:nvSpPr>
        <p:spPr/>
        <p:txBody>
          <a:bodyPr/>
          <a:lstStyle/>
          <a:p>
            <a:r>
              <a:rPr lang="en-US" dirty="0"/>
              <a:t>www.sepapower.org</a:t>
            </a:r>
          </a:p>
        </p:txBody>
      </p:sp>
      <p:sp>
        <p:nvSpPr>
          <p:cNvPr id="8"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58</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58605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2" y="1632674"/>
            <a:ext cx="9314498" cy="524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2"/>
          <p:cNvSpPr>
            <a:spLocks noGrp="1"/>
          </p:cNvSpPr>
          <p:nvPr>
            <p:ph type="title"/>
          </p:nvPr>
        </p:nvSpPr>
        <p:spPr>
          <a:xfrm>
            <a:off x="371952" y="506580"/>
            <a:ext cx="6951785" cy="654006"/>
          </a:xfrm>
        </p:spPr>
        <p:txBody>
          <a:bodyPr>
            <a:normAutofit fontScale="90000"/>
          </a:bodyPr>
          <a:lstStyle/>
          <a:p>
            <a:pPr algn="l"/>
            <a:r>
              <a:rPr altLang="en-US" sz="3520" dirty="0">
                <a:latin typeface="+mn-lt"/>
              </a:rPr>
              <a:t>Tools: Valid </a:t>
            </a:r>
            <a:r>
              <a:rPr lang="en-US" altLang="en-US" sz="3520" dirty="0">
                <a:solidFill>
                  <a:srgbClr val="FF0000"/>
                </a:solidFill>
                <a:latin typeface="+mn-lt"/>
              </a:rPr>
              <a:t>Sparx</a:t>
            </a:r>
            <a:r>
              <a:rPr lang="en-US" altLang="en-US" sz="3520" dirty="0">
                <a:latin typeface="+mn-lt"/>
              </a:rPr>
              <a:t> </a:t>
            </a:r>
            <a:r>
              <a:rPr altLang="en-US" sz="3520" dirty="0">
                <a:latin typeface="+mn-lt"/>
              </a:rPr>
              <a:t>EA </a:t>
            </a:r>
            <a:r>
              <a:rPr lang="en-US" altLang="en-US" sz="3520" dirty="0">
                <a:solidFill>
                  <a:srgbClr val="FF0000"/>
                </a:solidFill>
                <a:latin typeface="+mn-lt"/>
              </a:rPr>
              <a:t>1</a:t>
            </a:r>
            <a:r>
              <a:rPr altLang="en-US" sz="3520" dirty="0">
                <a:latin typeface="+mn-lt"/>
              </a:rPr>
              <a:t>2.1 Import Types </a:t>
            </a:r>
            <a:br>
              <a:rPr altLang="en-US" sz="3520" dirty="0">
                <a:latin typeface="+mn-lt"/>
              </a:rPr>
            </a:br>
            <a:endParaRPr altLang="en-US" sz="1760" dirty="0">
              <a:latin typeface="+mn-lt"/>
            </a:endParaRPr>
          </a:p>
        </p:txBody>
      </p:sp>
      <p:sp>
        <p:nvSpPr>
          <p:cNvPr id="3" name="Footer Placeholder 2"/>
          <p:cNvSpPr>
            <a:spLocks noGrp="1"/>
          </p:cNvSpPr>
          <p:nvPr>
            <p:ph type="ftr" sz="quarter" idx="11"/>
          </p:nvPr>
        </p:nvSpPr>
        <p:spPr/>
        <p:txBody>
          <a:bodyPr/>
          <a:lstStyle/>
          <a:p>
            <a:r>
              <a:rPr lang="en-US"/>
              <a:t>www.sepapower.org</a:t>
            </a:r>
            <a:endParaRPr lang="en-US" dirty="0"/>
          </a:p>
        </p:txBody>
      </p:sp>
      <p:sp>
        <p:nvSpPr>
          <p:cNvPr id="8"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59</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396574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0" y="7409156"/>
            <a:ext cx="10058400"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altLang="en-US" sz="990" dirty="0">
                <a:solidFill>
                  <a:schemeClr val="bg1"/>
                </a:solidFill>
              </a:rPr>
              <a:t>2016 Copyright © SGIP, Inc.	CONFIDENTIAL.  ALL RIGHTS RESERVED	Page </a:t>
            </a:r>
            <a:fld id="{C7BEE51B-AB6A-4352-AE2A-F280D1C3F835}" type="slidenum">
              <a:rPr lang="en-US" altLang="en-US" sz="990">
                <a:solidFill>
                  <a:schemeClr val="bg1"/>
                </a:solidFill>
              </a:rPr>
              <a:pPr/>
              <a:t>6</a:t>
            </a:fld>
            <a:r>
              <a:rPr lang="en-US" altLang="en-US" sz="990" dirty="0">
                <a:solidFill>
                  <a:schemeClr val="bg1"/>
                </a:solidFill>
              </a:rPr>
              <a:t>  	</a:t>
            </a:r>
          </a:p>
        </p:txBody>
      </p:sp>
      <p:sp>
        <p:nvSpPr>
          <p:cNvPr id="19459" name="Title 1"/>
          <p:cNvSpPr>
            <a:spLocks noGrp="1"/>
          </p:cNvSpPr>
          <p:nvPr>
            <p:ph type="title"/>
          </p:nvPr>
        </p:nvSpPr>
        <p:spPr/>
        <p:txBody>
          <a:bodyPr/>
          <a:lstStyle/>
          <a:p>
            <a:r>
              <a:rPr lang="en-US" sz="3200" dirty="0">
                <a:latin typeface="+mn-lt"/>
              </a:rPr>
              <a:t>Problem Statements</a:t>
            </a:r>
            <a:endParaRPr altLang="en-US" sz="3080" dirty="0">
              <a:latin typeface="+mn-lt"/>
            </a:endParaRPr>
          </a:p>
        </p:txBody>
      </p:sp>
      <p:sp>
        <p:nvSpPr>
          <p:cNvPr id="2" name="Text Placeholder 1"/>
          <p:cNvSpPr>
            <a:spLocks noGrp="1"/>
          </p:cNvSpPr>
          <p:nvPr>
            <p:ph type="body" sz="quarter" idx="13"/>
          </p:nvPr>
        </p:nvSpPr>
        <p:spPr>
          <a:xfrm>
            <a:off x="691515" y="1290918"/>
            <a:ext cx="8806398" cy="6118238"/>
          </a:xfrm>
        </p:spPr>
        <p:txBody>
          <a:bodyPr>
            <a:normAutofit fontScale="47500" lnSpcReduction="20000"/>
          </a:bodyPr>
          <a:lstStyle/>
          <a:p>
            <a:pPr marL="0" indent="0">
              <a:buClr>
                <a:srgbClr val="60CC9E"/>
              </a:buClr>
              <a:buSzPct val="85000"/>
              <a:buFont typeface="Arial" charset="0"/>
              <a:buNone/>
              <a:defRPr/>
            </a:pPr>
            <a:r>
              <a:rPr lang="en-US" sz="5100" dirty="0">
                <a:latin typeface="+mn-lt"/>
              </a:rPr>
              <a:t>IT/OT Projects:</a:t>
            </a:r>
          </a:p>
          <a:p>
            <a:pPr>
              <a:buClr>
                <a:srgbClr val="60CC9E"/>
              </a:buClr>
              <a:buSzPct val="85000"/>
              <a:buFont typeface="Arial" panose="020B0604020202020204" pitchFamily="34" charset="0"/>
              <a:buChar char="•"/>
              <a:defRPr/>
            </a:pPr>
            <a:r>
              <a:rPr lang="en-US" sz="5100" dirty="0">
                <a:latin typeface="+mn-lt"/>
              </a:rPr>
              <a:t>If fortunate, have access to prior/related projects</a:t>
            </a:r>
            <a:r>
              <a:rPr lang="en-US" altLang="en-US" sz="5100" dirty="0">
                <a:latin typeface="+mn-lt"/>
              </a:rPr>
              <a:t>’</a:t>
            </a:r>
            <a:r>
              <a:rPr lang="en-US" sz="5100" dirty="0">
                <a:latin typeface="+mn-lt"/>
              </a:rPr>
              <a:t> artifacts to work from, but many times start from scratch when updating existing system or application architecture/designs</a:t>
            </a:r>
          </a:p>
          <a:p>
            <a:pPr>
              <a:buClr>
                <a:srgbClr val="60CC9E"/>
              </a:buClr>
              <a:buSzPct val="85000"/>
              <a:buFont typeface="Arial" panose="020B0604020202020204" pitchFamily="34" charset="0"/>
              <a:buChar char="•"/>
              <a:defRPr/>
            </a:pPr>
            <a:r>
              <a:rPr lang="en-US" sz="5100" dirty="0">
                <a:latin typeface="+mn-lt"/>
              </a:rPr>
              <a:t>Deal with business, system, application, terms and definitions differently:</a:t>
            </a:r>
          </a:p>
          <a:p>
            <a:pPr lvl="1">
              <a:buClr>
                <a:srgbClr val="60CC9E"/>
              </a:buClr>
              <a:buSzPct val="85000"/>
              <a:buFont typeface="Courier New" panose="02070309020205020404" pitchFamily="49" charset="0"/>
              <a:buChar char="o"/>
              <a:defRPr/>
            </a:pPr>
            <a:r>
              <a:rPr lang="en-US" sz="3800" dirty="0">
                <a:latin typeface="+mn-lt"/>
              </a:rPr>
              <a:t>Assume that named terms/vocabularies used in industry or found in standards are interpreted the same across all users, groups, organizations, nations, or</a:t>
            </a:r>
          </a:p>
          <a:p>
            <a:pPr lvl="1">
              <a:buClr>
                <a:srgbClr val="60CC9E"/>
              </a:buClr>
              <a:buSzPct val="85000"/>
              <a:buFont typeface="Courier New" panose="02070309020205020404" pitchFamily="49" charset="0"/>
              <a:buChar char="o"/>
              <a:defRPr/>
            </a:pPr>
            <a:r>
              <a:rPr lang="en-US" sz="3800" dirty="0">
                <a:latin typeface="+mn-lt"/>
              </a:rPr>
              <a:t>Define their own Terms/Definitions without reuse of existing company or industry terms/definitions that are commonly accepted, or</a:t>
            </a:r>
          </a:p>
          <a:p>
            <a:pPr lvl="1">
              <a:buClr>
                <a:srgbClr val="60CC9E"/>
              </a:buClr>
              <a:buSzPct val="85000"/>
              <a:buFont typeface="Courier New" panose="02070309020205020404" pitchFamily="49" charset="0"/>
              <a:buChar char="o"/>
              <a:defRPr/>
            </a:pPr>
            <a:r>
              <a:rPr lang="en-US" sz="3800" dirty="0">
                <a:latin typeface="+mn-lt"/>
              </a:rPr>
              <a:t>Discover after the fact, what are in reality the same thing, are named differently across users, groups, organizations, nations, or </a:t>
            </a:r>
          </a:p>
          <a:p>
            <a:pPr lvl="1">
              <a:buClr>
                <a:srgbClr val="60CC9E"/>
              </a:buClr>
              <a:buSzPct val="85000"/>
              <a:buFont typeface="Courier New" panose="02070309020205020404" pitchFamily="49" charset="0"/>
              <a:buChar char="o"/>
              <a:defRPr/>
            </a:pPr>
            <a:r>
              <a:rPr lang="en-US" sz="3800" dirty="0">
                <a:latin typeface="+mn-lt"/>
              </a:rPr>
              <a:t>Project-defined context and abstraction levels of architectural terms and elements are not the same from one system-application project to the next, or</a:t>
            </a:r>
          </a:p>
          <a:p>
            <a:pPr lvl="1">
              <a:buClr>
                <a:srgbClr val="60CC9E"/>
              </a:buClr>
              <a:buSzPct val="85000"/>
              <a:buFont typeface="Courier New" panose="02070309020205020404" pitchFamily="49" charset="0"/>
              <a:buChar char="o"/>
              <a:defRPr/>
            </a:pPr>
            <a:r>
              <a:rPr lang="en-US" sz="3800" dirty="0">
                <a:latin typeface="+mn-lt"/>
              </a:rPr>
              <a:t>Struggle to gain understanding when integrating a project</a:t>
            </a:r>
            <a:r>
              <a:rPr lang="en-US" altLang="en-US" sz="3800" dirty="0">
                <a:latin typeface="+mn-lt"/>
              </a:rPr>
              <a:t>’</a:t>
            </a:r>
            <a:r>
              <a:rPr lang="en-US" sz="3800" dirty="0">
                <a:latin typeface="+mn-lt"/>
              </a:rPr>
              <a:t>s application(s), data, and messaging with another set of applications, data, and messaging,</a:t>
            </a:r>
          </a:p>
          <a:p>
            <a:pPr>
              <a:buClr>
                <a:srgbClr val="60CC9E"/>
              </a:buClr>
              <a:buSzPct val="85000"/>
              <a:buFont typeface="Arial" panose="020B0604020202020204" pitchFamily="34" charset="0"/>
              <a:buChar char="•"/>
              <a:defRPr/>
            </a:pPr>
            <a:r>
              <a:rPr lang="en-US" sz="5100" dirty="0">
                <a:latin typeface="+mn-lt"/>
              </a:rPr>
              <a:t>End up identifying/naming/defining their own set of Actors, ServiceCompositions (~roles), Services used to document business scenarios, use cases, and stories</a:t>
            </a:r>
          </a:p>
        </p:txBody>
      </p:sp>
      <p:sp>
        <p:nvSpPr>
          <p:cNvPr id="10" name="TextBox 9"/>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6</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2992627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pPr algn="l"/>
            <a:r>
              <a:rPr altLang="en-US" sz="3520" dirty="0">
                <a:latin typeface="+mn-lt"/>
              </a:rPr>
              <a:t>Tools: TBC Format</a:t>
            </a:r>
            <a:br>
              <a:rPr altLang="en-US" sz="3520" dirty="0">
                <a:latin typeface="+mn-lt"/>
              </a:rPr>
            </a:br>
            <a:r>
              <a:rPr altLang="en-US" sz="1980" dirty="0">
                <a:latin typeface="+mn-lt"/>
              </a:rPr>
              <a:t>(sample subset)</a:t>
            </a:r>
            <a:endParaRPr altLang="en-US" sz="3080" dirty="0">
              <a:latin typeface="+mn-lt"/>
            </a:endParaRPr>
          </a:p>
        </p:txBody>
      </p:sp>
      <p:graphicFrame>
        <p:nvGraphicFramePr>
          <p:cNvPr id="7" name="Table 6"/>
          <p:cNvGraphicFramePr>
            <a:graphicFrameLocks noGrp="1"/>
          </p:cNvGraphicFramePr>
          <p:nvPr>
            <p:extLst/>
          </p:nvPr>
        </p:nvGraphicFramePr>
        <p:xfrm>
          <a:off x="371217" y="1775461"/>
          <a:ext cx="9212205" cy="4084231"/>
        </p:xfrm>
        <a:graphic>
          <a:graphicData uri="http://schemas.openxmlformats.org/drawingml/2006/table">
            <a:tbl>
              <a:tblPr firstRow="1" bandRow="1">
                <a:tableStyleId>{5C22544A-7EE6-4342-B048-85BDC9FD1C3A}</a:tableStyleId>
              </a:tblPr>
              <a:tblGrid>
                <a:gridCol w="963456">
                  <a:extLst>
                    <a:ext uri="{9D8B030D-6E8A-4147-A177-3AD203B41FA5}">
                      <a16:colId xmlns:a16="http://schemas.microsoft.com/office/drawing/2014/main" val="20000"/>
                    </a:ext>
                  </a:extLst>
                </a:gridCol>
                <a:gridCol w="4665128">
                  <a:extLst>
                    <a:ext uri="{9D8B030D-6E8A-4147-A177-3AD203B41FA5}">
                      <a16:colId xmlns:a16="http://schemas.microsoft.com/office/drawing/2014/main" val="20001"/>
                    </a:ext>
                  </a:extLst>
                </a:gridCol>
                <a:gridCol w="810784">
                  <a:extLst>
                    <a:ext uri="{9D8B030D-6E8A-4147-A177-3AD203B41FA5}">
                      <a16:colId xmlns:a16="http://schemas.microsoft.com/office/drawing/2014/main" val="20002"/>
                    </a:ext>
                  </a:extLst>
                </a:gridCol>
                <a:gridCol w="823258">
                  <a:extLst>
                    <a:ext uri="{9D8B030D-6E8A-4147-A177-3AD203B41FA5}">
                      <a16:colId xmlns:a16="http://schemas.microsoft.com/office/drawing/2014/main" val="20003"/>
                    </a:ext>
                  </a:extLst>
                </a:gridCol>
                <a:gridCol w="336787">
                  <a:extLst>
                    <a:ext uri="{9D8B030D-6E8A-4147-A177-3AD203B41FA5}">
                      <a16:colId xmlns:a16="http://schemas.microsoft.com/office/drawing/2014/main" val="20004"/>
                    </a:ext>
                  </a:extLst>
                </a:gridCol>
                <a:gridCol w="249472">
                  <a:extLst>
                    <a:ext uri="{9D8B030D-6E8A-4147-A177-3AD203B41FA5}">
                      <a16:colId xmlns:a16="http://schemas.microsoft.com/office/drawing/2014/main" val="20005"/>
                    </a:ext>
                  </a:extLst>
                </a:gridCol>
                <a:gridCol w="174631">
                  <a:extLst>
                    <a:ext uri="{9D8B030D-6E8A-4147-A177-3AD203B41FA5}">
                      <a16:colId xmlns:a16="http://schemas.microsoft.com/office/drawing/2014/main" val="20006"/>
                    </a:ext>
                  </a:extLst>
                </a:gridCol>
                <a:gridCol w="286893">
                  <a:extLst>
                    <a:ext uri="{9D8B030D-6E8A-4147-A177-3AD203B41FA5}">
                      <a16:colId xmlns:a16="http://schemas.microsoft.com/office/drawing/2014/main" val="20007"/>
                    </a:ext>
                  </a:extLst>
                </a:gridCol>
                <a:gridCol w="199577">
                  <a:extLst>
                    <a:ext uri="{9D8B030D-6E8A-4147-A177-3AD203B41FA5}">
                      <a16:colId xmlns:a16="http://schemas.microsoft.com/office/drawing/2014/main" val="20008"/>
                    </a:ext>
                  </a:extLst>
                </a:gridCol>
                <a:gridCol w="137210">
                  <a:extLst>
                    <a:ext uri="{9D8B030D-6E8A-4147-A177-3AD203B41FA5}">
                      <a16:colId xmlns:a16="http://schemas.microsoft.com/office/drawing/2014/main" val="20009"/>
                    </a:ext>
                  </a:extLst>
                </a:gridCol>
                <a:gridCol w="199577">
                  <a:extLst>
                    <a:ext uri="{9D8B030D-6E8A-4147-A177-3AD203B41FA5}">
                      <a16:colId xmlns:a16="http://schemas.microsoft.com/office/drawing/2014/main" val="20010"/>
                    </a:ext>
                  </a:extLst>
                </a:gridCol>
                <a:gridCol w="174631">
                  <a:extLst>
                    <a:ext uri="{9D8B030D-6E8A-4147-A177-3AD203B41FA5}">
                      <a16:colId xmlns:a16="http://schemas.microsoft.com/office/drawing/2014/main" val="20011"/>
                    </a:ext>
                  </a:extLst>
                </a:gridCol>
                <a:gridCol w="190801">
                  <a:extLst>
                    <a:ext uri="{9D8B030D-6E8A-4147-A177-3AD203B41FA5}">
                      <a16:colId xmlns:a16="http://schemas.microsoft.com/office/drawing/2014/main" val="20012"/>
                    </a:ext>
                  </a:extLst>
                </a:gridCol>
              </a:tblGrid>
              <a:tr h="1647863">
                <a:tc>
                  <a:txBody>
                    <a:bodyPr/>
                    <a:lstStyle/>
                    <a:p>
                      <a:pPr algn="ctr" fontAlgn="b"/>
                      <a:r>
                        <a:rPr lang="en-US" sz="1200" b="1" i="0" u="none" strike="noStrike" dirty="0">
                          <a:solidFill>
                            <a:srgbClr val="000000"/>
                          </a:solidFill>
                          <a:effectLst/>
                          <a:latin typeface="Calibri"/>
                        </a:rPr>
                        <a:t>Entity Name</a:t>
                      </a:r>
                    </a:p>
                  </a:txBody>
                  <a:tcPr marL="0" marR="0" marT="0" marB="0" anchor="b"/>
                </a:tc>
                <a:tc>
                  <a:txBody>
                    <a:bodyPr/>
                    <a:lstStyle/>
                    <a:p>
                      <a:pPr algn="ctr" fontAlgn="b"/>
                      <a:r>
                        <a:rPr lang="en-US" sz="1200" b="1" i="0" u="none" strike="noStrike" dirty="0">
                          <a:solidFill>
                            <a:srgbClr val="000000"/>
                          </a:solidFill>
                          <a:effectLst/>
                          <a:latin typeface="Calibri"/>
                        </a:rPr>
                        <a:t>Description</a:t>
                      </a:r>
                    </a:p>
                  </a:txBody>
                  <a:tcPr marL="0" marR="0" marT="0" marB="0" anchor="b"/>
                </a:tc>
                <a:tc>
                  <a:txBody>
                    <a:bodyPr/>
                    <a:lstStyle/>
                    <a:p>
                      <a:pPr algn="ctr" fontAlgn="b"/>
                      <a:r>
                        <a:rPr lang="en-US" sz="1200" b="1" i="0" u="none" strike="noStrike" dirty="0">
                          <a:solidFill>
                            <a:srgbClr val="000000"/>
                          </a:solidFill>
                          <a:effectLst/>
                          <a:latin typeface="Calibri"/>
                        </a:rPr>
                        <a:t>Abstraction Level</a:t>
                      </a:r>
                    </a:p>
                  </a:txBody>
                  <a:tcPr marL="0" marR="0" marT="0" marB="0" anchor="b"/>
                </a:tc>
                <a:tc>
                  <a:txBody>
                    <a:bodyPr/>
                    <a:lstStyle/>
                    <a:p>
                      <a:pPr algn="ctr" fontAlgn="b"/>
                      <a:r>
                        <a:rPr lang="en-US" sz="1200" b="1" i="0" u="none" strike="noStrike" dirty="0">
                          <a:solidFill>
                            <a:srgbClr val="000000"/>
                          </a:solidFill>
                          <a:effectLst/>
                          <a:latin typeface="Calibri"/>
                        </a:rPr>
                        <a:t>Element Type</a:t>
                      </a:r>
                    </a:p>
                  </a:txBody>
                  <a:tcPr marL="0" marR="0" marT="0" marB="0" anchor="b"/>
                </a:tc>
                <a:tc>
                  <a:txBody>
                    <a:bodyPr/>
                    <a:lstStyle/>
                    <a:p>
                      <a:pPr algn="ctr" fontAlgn="b"/>
                      <a:r>
                        <a:rPr lang="en-US" sz="1200" b="1" i="0" u="none" strike="noStrike" dirty="0" err="1">
                          <a:solidFill>
                            <a:srgbClr val="000000"/>
                          </a:solidFill>
                          <a:effectLst/>
                          <a:latin typeface="Calibri"/>
                        </a:rPr>
                        <a:t>skos</a:t>
                      </a:r>
                      <a:endParaRPr lang="en-US" sz="1200" b="1" i="0" u="none" strike="noStrike" dirty="0">
                        <a:solidFill>
                          <a:srgbClr val="000000"/>
                        </a:solidFill>
                        <a:effectLst/>
                        <a:latin typeface="Calibri"/>
                      </a:endParaRPr>
                    </a:p>
                  </a:txBody>
                  <a:tcPr marL="0" marR="0" marT="0" marB="0" anchor="b"/>
                </a:tc>
                <a:tc>
                  <a:txBody>
                    <a:bodyPr/>
                    <a:lstStyle/>
                    <a:p>
                      <a:pPr algn="ctr" fontAlgn="t"/>
                      <a:r>
                        <a:rPr lang="en-US" sz="1200" b="1" i="0" u="none" strike="noStrike" dirty="0">
                          <a:solidFill>
                            <a:srgbClr val="000000"/>
                          </a:solidFill>
                          <a:effectLst/>
                          <a:latin typeface="Calibri"/>
                        </a:rPr>
                        <a:t>NAESB</a:t>
                      </a:r>
                    </a:p>
                  </a:txBody>
                  <a:tcPr marL="0" marR="0" marT="0" marB="0" vert="vert270"/>
                </a:tc>
                <a:tc>
                  <a:txBody>
                    <a:bodyPr/>
                    <a:lstStyle/>
                    <a:p>
                      <a:pPr algn="ctr" fontAlgn="t"/>
                      <a:r>
                        <a:rPr lang="en-US" sz="1200" b="1" i="0" u="none" strike="noStrike">
                          <a:solidFill>
                            <a:srgbClr val="000000"/>
                          </a:solidFill>
                          <a:effectLst/>
                          <a:latin typeface="Calibri"/>
                        </a:rPr>
                        <a:t>CSWG NISTIR 7628</a:t>
                      </a:r>
                    </a:p>
                  </a:txBody>
                  <a:tcPr marL="0" marR="0" marT="0" marB="0" vert="vert270"/>
                </a:tc>
                <a:tc>
                  <a:txBody>
                    <a:bodyPr/>
                    <a:lstStyle/>
                    <a:p>
                      <a:pPr algn="ctr" fontAlgn="t"/>
                      <a:r>
                        <a:rPr lang="en-US" sz="1200" b="1" i="0" u="none" strike="noStrike">
                          <a:solidFill>
                            <a:srgbClr val="000000"/>
                          </a:solidFill>
                          <a:effectLst/>
                          <a:latin typeface="Calibri"/>
                        </a:rPr>
                        <a:t>CSWG Actors</a:t>
                      </a:r>
                    </a:p>
                  </a:txBody>
                  <a:tcPr marL="0" marR="0" marT="0" marB="0" vert="vert270"/>
                </a:tc>
                <a:tc>
                  <a:txBody>
                    <a:bodyPr/>
                    <a:lstStyle/>
                    <a:p>
                      <a:pPr algn="ctr" fontAlgn="t"/>
                      <a:r>
                        <a:rPr lang="de-DE" sz="1200" b="1" i="0" u="none" strike="noStrike" dirty="0">
                          <a:solidFill>
                            <a:srgbClr val="000000"/>
                          </a:solidFill>
                          <a:effectLst/>
                          <a:latin typeface="Calibri"/>
                        </a:rPr>
                        <a:t>IEEE P2030 </a:t>
                      </a:r>
                      <a:r>
                        <a:rPr lang="de-DE" sz="1200" b="1" i="0" u="none" strike="noStrike" dirty="0" err="1">
                          <a:solidFill>
                            <a:srgbClr val="000000"/>
                          </a:solidFill>
                          <a:effectLst/>
                          <a:latin typeface="Calibri"/>
                        </a:rPr>
                        <a:t>Draft</a:t>
                      </a:r>
                      <a:r>
                        <a:rPr lang="de-DE" sz="1200" b="1" i="0" u="none" strike="noStrike" dirty="0">
                          <a:solidFill>
                            <a:srgbClr val="000000"/>
                          </a:solidFill>
                          <a:effectLst/>
                          <a:latin typeface="Calibri"/>
                        </a:rPr>
                        <a:t> 3  </a:t>
                      </a:r>
                    </a:p>
                  </a:txBody>
                  <a:tcPr marL="0" marR="0" marT="0" marB="0" vert="vert270"/>
                </a:tc>
                <a:tc>
                  <a:txBody>
                    <a:bodyPr/>
                    <a:lstStyle/>
                    <a:p>
                      <a:pPr algn="ctr" fontAlgn="t"/>
                      <a:r>
                        <a:rPr lang="en-US" sz="1200" b="1" i="0" u="none" strike="noStrike">
                          <a:solidFill>
                            <a:srgbClr val="000000"/>
                          </a:solidFill>
                          <a:effectLst/>
                          <a:latin typeface="Calibri"/>
                        </a:rPr>
                        <a:t>EIS</a:t>
                      </a:r>
                    </a:p>
                  </a:txBody>
                  <a:tcPr marL="0" marR="0" marT="0" marB="0" vert="vert270"/>
                </a:tc>
                <a:tc>
                  <a:txBody>
                    <a:bodyPr/>
                    <a:lstStyle/>
                    <a:p>
                      <a:pPr algn="ctr" fontAlgn="t"/>
                      <a:r>
                        <a:rPr lang="en-US" sz="1200" b="1" i="0" u="none" strike="noStrike">
                          <a:solidFill>
                            <a:srgbClr val="000000"/>
                          </a:solidFill>
                          <a:effectLst/>
                          <a:latin typeface="Calibri"/>
                        </a:rPr>
                        <a:t>EU Commission</a:t>
                      </a:r>
                    </a:p>
                  </a:txBody>
                  <a:tcPr marL="0" marR="0" marT="0" marB="0" vert="vert270"/>
                </a:tc>
                <a:tc>
                  <a:txBody>
                    <a:bodyPr/>
                    <a:lstStyle/>
                    <a:p>
                      <a:pPr algn="ctr" fontAlgn="t"/>
                      <a:r>
                        <a:rPr lang="en-US" sz="1200" b="1" i="0" u="none" strike="noStrike">
                          <a:solidFill>
                            <a:srgbClr val="000000"/>
                          </a:solidFill>
                          <a:effectLst/>
                          <a:latin typeface="Calibri"/>
                        </a:rPr>
                        <a:t>EU WGSP Vers 0-5</a:t>
                      </a:r>
                    </a:p>
                  </a:txBody>
                  <a:tcPr marL="0" marR="0" marT="0" marB="0" vert="vert270"/>
                </a:tc>
                <a:tc>
                  <a:txBody>
                    <a:bodyPr/>
                    <a:lstStyle/>
                    <a:p>
                      <a:pPr algn="ctr" fontAlgn="t"/>
                      <a:r>
                        <a:rPr lang="en-US" sz="1200" b="1" i="0" u="none" strike="noStrike" dirty="0">
                          <a:solidFill>
                            <a:srgbClr val="000000"/>
                          </a:solidFill>
                          <a:effectLst/>
                          <a:latin typeface="Calibri"/>
                        </a:rPr>
                        <a:t>SGAC Conceptual Arch</a:t>
                      </a:r>
                    </a:p>
                  </a:txBody>
                  <a:tcPr marL="0" marR="0" marT="0" marB="0" vert="vert270"/>
                </a:tc>
                <a:extLst>
                  <a:ext uri="{0D108BD9-81ED-4DB2-BD59-A6C34878D82A}">
                    <a16:rowId xmlns:a16="http://schemas.microsoft.com/office/drawing/2014/main" val="10000"/>
                  </a:ext>
                </a:extLst>
              </a:tr>
              <a:tr h="922020">
                <a:tc>
                  <a:txBody>
                    <a:bodyPr/>
                    <a:lstStyle/>
                    <a:p>
                      <a:pPr algn="l" fontAlgn="b"/>
                      <a:r>
                        <a:rPr lang="en-US" sz="1200" b="0" i="0" u="none" strike="noStrike" dirty="0">
                          <a:solidFill>
                            <a:srgbClr val="000000"/>
                          </a:solidFill>
                          <a:effectLst/>
                          <a:latin typeface="+mn-lt"/>
                        </a:rPr>
                        <a:t>Aggregator</a:t>
                      </a:r>
                    </a:p>
                  </a:txBody>
                  <a:tcPr marL="0" marR="0" marT="0" marB="0" anchor="b"/>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offers services to aggregate energy production from different sources (generators) and acts towards the grid as one entity, including local aggregation of demand (Demand Response management) and supply (generation management). In cases where the aggregator is not a supplier, it maintains a contract with the supplier.</a:t>
                      </a:r>
                      <a:endParaRPr lang="en-US" sz="1200" b="0" i="0" u="none" strike="noStrike" dirty="0">
                        <a:solidFill>
                          <a:srgbClr val="000000"/>
                        </a:solidFill>
                        <a:effectLst/>
                        <a:latin typeface="+mn-lt"/>
                      </a:endParaRPr>
                    </a:p>
                  </a:txBody>
                  <a:tcPr marL="0" marR="0" marT="0" marB="0" anchor="b"/>
                </a:tc>
                <a:tc>
                  <a:txBody>
                    <a:bodyPr/>
                    <a:lstStyle/>
                    <a:p>
                      <a:pPr algn="l" fontAlgn="b"/>
                      <a:r>
                        <a:rPr lang="en-US" sz="1200" b="0" i="0" u="none" strike="noStrike" dirty="0">
                          <a:solidFill>
                            <a:srgbClr val="000000"/>
                          </a:solidFill>
                          <a:effectLst/>
                          <a:latin typeface="+mn-lt"/>
                        </a:rPr>
                        <a:t>Conceptual</a:t>
                      </a:r>
                      <a:endParaRPr lang="en-US" sz="1200" b="0" i="0" u="none" strike="noStrike" dirty="0">
                        <a:solidFill>
                          <a:srgbClr val="000000"/>
                        </a:solidFill>
                        <a:effectLst/>
                        <a:latin typeface="Calibri"/>
                      </a:endParaRPr>
                    </a:p>
                  </a:txBody>
                  <a:tcPr marL="0" marR="0" marT="0" marB="0" anchor="b"/>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ServiceComposition</a:t>
                      </a:r>
                    </a:p>
                    <a:p>
                      <a:pPr algn="l" fontAlgn="b"/>
                      <a:endParaRPr lang="en-US" sz="1200" b="0" i="0" u="none" strike="noStrike" dirty="0">
                        <a:solidFill>
                          <a:srgbClr val="000000"/>
                        </a:solidFill>
                        <a:effectLst/>
                        <a:latin typeface="Calibri"/>
                      </a:endParaRPr>
                    </a:p>
                  </a:txBody>
                  <a:tcPr marL="0" marR="0" marT="0" marB="0" anchor="b"/>
                </a:tc>
                <a:tc>
                  <a:txBody>
                    <a:bodyPr/>
                    <a:lstStyle/>
                    <a:p>
                      <a:pPr algn="l" fontAlgn="b"/>
                      <a:r>
                        <a:rPr lang="en-US" sz="1200" b="0" i="0" u="none" strike="noStrike" dirty="0">
                          <a:solidFill>
                            <a:srgbClr val="000000"/>
                          </a:solidFill>
                          <a:effectLst/>
                          <a:latin typeface="Calibri"/>
                        </a:rPr>
                        <a:t>TBD</a:t>
                      </a:r>
                    </a:p>
                  </a:txBody>
                  <a:tcPr marL="0" marR="0" marT="0" marB="0" anchor="b"/>
                </a:tc>
                <a:tc>
                  <a:txBody>
                    <a:bodyPr/>
                    <a:lstStyle/>
                    <a:p>
                      <a:pPr algn="ctr" fontAlgn="b"/>
                      <a:r>
                        <a:rPr lang="en-US" sz="1200" b="0" i="0" u="none" strike="noStrike">
                          <a:solidFill>
                            <a:srgbClr val="000000"/>
                          </a:solidFill>
                          <a:effectLst/>
                          <a:latin typeface="Calibri"/>
                        </a:rPr>
                        <a:t> </a:t>
                      </a:r>
                    </a:p>
                  </a:txBody>
                  <a:tcPr marL="0" marR="0" marT="0" marB="0" anchor="b"/>
                </a:tc>
                <a:tc>
                  <a:txBody>
                    <a:bodyPr/>
                    <a:lstStyle/>
                    <a:p>
                      <a:pPr algn="l" fontAlgn="b"/>
                      <a:r>
                        <a:rPr lang="en-US" sz="1200" b="0" i="0" u="none" strike="noStrike">
                          <a:solidFill>
                            <a:srgbClr val="000000"/>
                          </a:solidFill>
                          <a:effectLst/>
                          <a:latin typeface="Calibri"/>
                        </a:rPr>
                        <a:t> </a:t>
                      </a:r>
                    </a:p>
                  </a:txBody>
                  <a:tcPr marL="0" marR="0" marT="0" marB="0" anchor="b"/>
                </a:tc>
                <a:tc>
                  <a:txBody>
                    <a:bodyPr/>
                    <a:lstStyle/>
                    <a:p>
                      <a:pPr algn="ctr" fontAlgn="b"/>
                      <a:r>
                        <a:rPr lang="en-US" sz="1200" b="0" i="0" u="none" strike="noStrike">
                          <a:solidFill>
                            <a:srgbClr val="000000"/>
                          </a:solidFill>
                          <a:effectLst/>
                          <a:latin typeface="Calibri"/>
                        </a:rPr>
                        <a:t> </a:t>
                      </a:r>
                    </a:p>
                  </a:txBody>
                  <a:tcPr marL="0" marR="0" marT="0" marB="0" anchor="b"/>
                </a:tc>
                <a:tc>
                  <a:txBody>
                    <a:bodyPr/>
                    <a:lstStyle/>
                    <a:p>
                      <a:pPr algn="l" fontAlgn="b"/>
                      <a:r>
                        <a:rPr lang="en-US" sz="1200" b="0" i="0" u="none" strike="noStrike">
                          <a:solidFill>
                            <a:srgbClr val="000000"/>
                          </a:solidFill>
                          <a:effectLst/>
                          <a:latin typeface="Calibri"/>
                        </a:rPr>
                        <a:t> </a:t>
                      </a:r>
                    </a:p>
                  </a:txBody>
                  <a:tcPr marL="0" marR="0" marT="0" marB="0" anchor="b"/>
                </a:tc>
                <a:tc>
                  <a:txBody>
                    <a:bodyPr/>
                    <a:lstStyle/>
                    <a:p>
                      <a:pPr algn="l" fontAlgn="b"/>
                      <a:r>
                        <a:rPr lang="en-US" sz="1200" b="0" i="0" u="none" strike="noStrike">
                          <a:solidFill>
                            <a:srgbClr val="000000"/>
                          </a:solidFill>
                          <a:effectLst/>
                          <a:latin typeface="Calibri"/>
                        </a:rPr>
                        <a:t> </a:t>
                      </a:r>
                    </a:p>
                  </a:txBody>
                  <a:tcPr marL="0" marR="0" marT="0" marB="0" anchor="b"/>
                </a:tc>
                <a:tc>
                  <a:txBody>
                    <a:bodyPr/>
                    <a:lstStyle/>
                    <a:p>
                      <a:pPr algn="l" fontAlgn="b"/>
                      <a:r>
                        <a:rPr lang="en-US" sz="1200" b="0" i="0" u="none" strike="noStrike">
                          <a:solidFill>
                            <a:srgbClr val="000000"/>
                          </a:solidFill>
                          <a:effectLst/>
                          <a:latin typeface="Calibri"/>
                        </a:rPr>
                        <a:t> </a:t>
                      </a:r>
                    </a:p>
                  </a:txBody>
                  <a:tcPr marL="0" marR="0" marT="0" marB="0" anchor="b"/>
                </a:tc>
                <a:tc>
                  <a:txBody>
                    <a:bodyPr/>
                    <a:lstStyle/>
                    <a:p>
                      <a:pPr algn="ctr" fontAlgn="b"/>
                      <a:endParaRPr lang="en-US" sz="1200" b="0" i="0" u="none" strike="noStrike" dirty="0">
                        <a:solidFill>
                          <a:srgbClr val="000000"/>
                        </a:solidFill>
                        <a:effectLst/>
                        <a:latin typeface="Calibri"/>
                      </a:endParaRPr>
                    </a:p>
                  </a:txBody>
                  <a:tcPr marL="0" marR="0" marT="0" marB="0" anchor="b"/>
                </a:tc>
                <a:tc>
                  <a:txBody>
                    <a:bodyPr/>
                    <a:lstStyle/>
                    <a:p>
                      <a:pPr algn="l" fontAlgn="b"/>
                      <a:r>
                        <a:rPr lang="en-US" sz="1200" b="0" i="0" u="none" strike="noStrike" dirty="0">
                          <a:solidFill>
                            <a:srgbClr val="000000"/>
                          </a:solidFill>
                          <a:effectLst/>
                          <a:latin typeface="Calibri"/>
                        </a:rPr>
                        <a:t> </a:t>
                      </a:r>
                    </a:p>
                  </a:txBody>
                  <a:tcPr marL="0" marR="0" marT="0" marB="0" anchor="b"/>
                </a:tc>
                <a:extLst>
                  <a:ext uri="{0D108BD9-81ED-4DB2-BD59-A6C34878D82A}">
                    <a16:rowId xmlns:a16="http://schemas.microsoft.com/office/drawing/2014/main" val="10001"/>
                  </a:ext>
                </a:extLst>
              </a:tr>
              <a:tr h="407924">
                <a:tc>
                  <a:txBody>
                    <a:bodyPr/>
                    <a:lstStyle/>
                    <a:p>
                      <a:pPr algn="l" fontAlgn="b"/>
                      <a:r>
                        <a:rPr lang="en-US" sz="1200" b="0" i="0" u="none" strike="noStrike" dirty="0">
                          <a:solidFill>
                            <a:srgbClr val="000000"/>
                          </a:solidFill>
                          <a:effectLst/>
                          <a:latin typeface="Calibri"/>
                        </a:rPr>
                        <a:t>AMI Operations</a:t>
                      </a:r>
                    </a:p>
                  </a:txBody>
                  <a:tcPr marL="0" marR="0" marT="0" marB="0" anchor="b"/>
                </a:tc>
                <a:tc>
                  <a:txBody>
                    <a:bodyPr/>
                    <a:lstStyle/>
                    <a:p>
                      <a:pPr algn="l" fontAlgn="b"/>
                      <a:r>
                        <a:rPr lang="en-US" sz="1200" b="0" i="0" u="none" strike="noStrike" dirty="0">
                          <a:solidFill>
                            <a:srgbClr val="000000"/>
                          </a:solidFill>
                          <a:effectLst/>
                          <a:latin typeface="Calibri"/>
                        </a:rPr>
                        <a:t>General operator of the AMI system</a:t>
                      </a:r>
                    </a:p>
                  </a:txBody>
                  <a:tcPr marL="0" marR="0" marT="0" marB="0" anchor="b"/>
                </a:tc>
                <a:tc>
                  <a:txBody>
                    <a:bodyPr/>
                    <a:lstStyle/>
                    <a:p>
                      <a:pPr algn="l" fontAlgn="b"/>
                      <a:r>
                        <a:rPr lang="en-US" sz="1200" b="0" i="0" u="none" strike="noStrike" dirty="0">
                          <a:solidFill>
                            <a:srgbClr val="000000"/>
                          </a:solidFill>
                          <a:effectLst/>
                          <a:latin typeface="Calibri"/>
                        </a:rPr>
                        <a:t>Logical</a:t>
                      </a:r>
                    </a:p>
                  </a:txBody>
                  <a:tcPr marL="0" marR="0" marT="0" marB="0" anchor="b"/>
                </a:tc>
                <a:tc>
                  <a:txBody>
                    <a:bodyPr/>
                    <a:lstStyle/>
                    <a:p>
                      <a:pPr algn="l" fontAlgn="b"/>
                      <a:r>
                        <a:rPr lang="en-US" sz="1200" b="0" i="0" u="none" strike="noStrike" dirty="0">
                          <a:solidFill>
                            <a:srgbClr val="000000"/>
                          </a:solidFill>
                          <a:effectLst/>
                          <a:latin typeface="Calibri"/>
                        </a:rPr>
                        <a:t>Actor</a:t>
                      </a:r>
                    </a:p>
                  </a:txBody>
                  <a:tcPr marL="0" marR="0" marT="0" marB="0" anchor="b"/>
                </a:tc>
                <a:tc>
                  <a:txBody>
                    <a:bodyPr/>
                    <a:lstStyle/>
                    <a:p>
                      <a:pPr algn="l" fontAlgn="b"/>
                      <a:r>
                        <a:rPr lang="en-US" sz="1200" b="0" i="0" u="none" strike="noStrike" dirty="0">
                          <a:solidFill>
                            <a:srgbClr val="000000"/>
                          </a:solidFill>
                          <a:effectLst/>
                          <a:latin typeface="+mn-lt"/>
                        </a:rPr>
                        <a:t>TBD</a:t>
                      </a:r>
                      <a:endParaRPr lang="en-US" sz="1200" b="0" i="0" u="none" strike="noStrike" dirty="0">
                        <a:solidFill>
                          <a:srgbClr val="000000"/>
                        </a:solidFill>
                        <a:effectLst/>
                        <a:latin typeface="Calibri"/>
                      </a:endParaRPr>
                    </a:p>
                  </a:txBody>
                  <a:tcPr marL="0" marR="0" marT="0" marB="0" anchor="b"/>
                </a:tc>
                <a:tc>
                  <a:txBody>
                    <a:bodyPr/>
                    <a:lstStyle/>
                    <a:p>
                      <a:pPr algn="ctr" fontAlgn="b"/>
                      <a:r>
                        <a:rPr lang="en-US" sz="1200" b="0" i="0" u="none" strike="noStrike" dirty="0">
                          <a:solidFill>
                            <a:srgbClr val="000000"/>
                          </a:solidFill>
                          <a:effectLst/>
                          <a:latin typeface="Calibri"/>
                        </a:rPr>
                        <a:t> </a:t>
                      </a:r>
                    </a:p>
                  </a:txBody>
                  <a:tcPr marL="0" marR="0" marT="0" marB="0" anchor="b"/>
                </a:tc>
                <a:tc>
                  <a:txBody>
                    <a:bodyPr/>
                    <a:lstStyle/>
                    <a:p>
                      <a:pPr algn="l" fontAlgn="b"/>
                      <a:r>
                        <a:rPr lang="en-US" sz="1200" b="0" i="0" u="none" strike="noStrike" dirty="0">
                          <a:solidFill>
                            <a:srgbClr val="000000"/>
                          </a:solidFill>
                          <a:effectLst/>
                          <a:latin typeface="Calibri"/>
                        </a:rPr>
                        <a:t> </a:t>
                      </a:r>
                    </a:p>
                  </a:txBody>
                  <a:tcPr marL="0" marR="0" marT="0" marB="0" anchor="b"/>
                </a:tc>
                <a:tc>
                  <a:txBody>
                    <a:bodyPr/>
                    <a:lstStyle/>
                    <a:p>
                      <a:pPr algn="ctr" fontAlgn="b"/>
                      <a:r>
                        <a:rPr lang="en-US" sz="1200" b="0" i="0" u="none" strike="noStrike">
                          <a:solidFill>
                            <a:srgbClr val="000000"/>
                          </a:solidFill>
                          <a:effectLst/>
                          <a:latin typeface="Calibri"/>
                        </a:rPr>
                        <a:t> </a:t>
                      </a:r>
                    </a:p>
                  </a:txBody>
                  <a:tcPr marL="0" marR="0" marT="0" marB="0" anchor="b"/>
                </a:tc>
                <a:tc>
                  <a:txBody>
                    <a:bodyPr/>
                    <a:lstStyle/>
                    <a:p>
                      <a:pPr algn="l" fontAlgn="b"/>
                      <a:r>
                        <a:rPr lang="en-US" sz="1200" b="0" i="0" u="none" strike="noStrike">
                          <a:solidFill>
                            <a:srgbClr val="000000"/>
                          </a:solidFill>
                          <a:effectLst/>
                          <a:latin typeface="Calibri"/>
                        </a:rPr>
                        <a:t> </a:t>
                      </a:r>
                    </a:p>
                  </a:txBody>
                  <a:tcPr marL="0" marR="0" marT="0" marB="0" anchor="b"/>
                </a:tc>
                <a:tc>
                  <a:txBody>
                    <a:bodyPr/>
                    <a:lstStyle/>
                    <a:p>
                      <a:pPr algn="l" fontAlgn="b"/>
                      <a:r>
                        <a:rPr lang="en-US" sz="1200" b="0" i="0" u="none" strike="noStrike">
                          <a:solidFill>
                            <a:srgbClr val="000000"/>
                          </a:solidFill>
                          <a:effectLst/>
                          <a:latin typeface="Calibri"/>
                        </a:rPr>
                        <a:t> </a:t>
                      </a:r>
                    </a:p>
                  </a:txBody>
                  <a:tcPr marL="0" marR="0" marT="0" marB="0" anchor="b"/>
                </a:tc>
                <a:tc>
                  <a:txBody>
                    <a:bodyPr/>
                    <a:lstStyle/>
                    <a:p>
                      <a:pPr algn="l" fontAlgn="b"/>
                      <a:r>
                        <a:rPr lang="en-US" sz="1200" b="0" i="0" u="none" strike="noStrike">
                          <a:solidFill>
                            <a:srgbClr val="000000"/>
                          </a:solidFill>
                          <a:effectLst/>
                          <a:latin typeface="Calibri"/>
                        </a:rPr>
                        <a:t> </a:t>
                      </a:r>
                    </a:p>
                  </a:txBody>
                  <a:tcPr marL="0" marR="0" marT="0" marB="0" anchor="b"/>
                </a:tc>
                <a:tc>
                  <a:txBody>
                    <a:bodyPr/>
                    <a:lstStyle/>
                    <a:p>
                      <a:pPr algn="ctr" fontAlgn="b"/>
                      <a:r>
                        <a:rPr lang="en-US" sz="1200" b="0" i="0" u="none" strike="noStrike">
                          <a:solidFill>
                            <a:srgbClr val="000000"/>
                          </a:solidFill>
                          <a:effectLst/>
                          <a:latin typeface="Calibri"/>
                        </a:rPr>
                        <a:t>X</a:t>
                      </a:r>
                    </a:p>
                  </a:txBody>
                  <a:tcPr marL="0" marR="0" marT="0" marB="0" anchor="b"/>
                </a:tc>
                <a:tc>
                  <a:txBody>
                    <a:bodyPr/>
                    <a:lstStyle/>
                    <a:p>
                      <a:pPr algn="l" fontAlgn="b"/>
                      <a:r>
                        <a:rPr lang="en-US" sz="1200" b="0" i="0" u="none" strike="noStrike">
                          <a:solidFill>
                            <a:srgbClr val="000000"/>
                          </a:solidFill>
                          <a:effectLst/>
                          <a:latin typeface="Calibri"/>
                        </a:rPr>
                        <a:t> </a:t>
                      </a:r>
                    </a:p>
                  </a:txBody>
                  <a:tcPr marL="0" marR="0" marT="0" marB="0" anchor="b"/>
                </a:tc>
                <a:extLst>
                  <a:ext uri="{0D108BD9-81ED-4DB2-BD59-A6C34878D82A}">
                    <a16:rowId xmlns:a16="http://schemas.microsoft.com/office/drawing/2014/main" val="10002"/>
                  </a:ext>
                </a:extLst>
              </a:tr>
              <a:tr h="1106424">
                <a:tc>
                  <a:txBody>
                    <a:bodyPr/>
                    <a:lstStyle/>
                    <a:p>
                      <a:pPr algn="l" fontAlgn="b"/>
                      <a:r>
                        <a:rPr lang="en-US" sz="1200" b="0" i="0" u="none" strike="noStrike" dirty="0">
                          <a:solidFill>
                            <a:srgbClr val="000000"/>
                          </a:solidFill>
                          <a:effectLst/>
                          <a:latin typeface="Calibri"/>
                        </a:rPr>
                        <a:t>AMI Service </a:t>
                      </a:r>
                    </a:p>
                  </a:txBody>
                  <a:tcPr marL="0" marR="0" marT="0" marB="0" anchor="b"/>
                </a:tc>
                <a:tc>
                  <a:txBody>
                    <a:bodyPr/>
                    <a:lstStyle/>
                    <a:p>
                      <a:pPr algn="l" fontAlgn="b"/>
                      <a:r>
                        <a:rPr lang="en-US" sz="1200" b="0" i="0" u="none" strike="noStrike" dirty="0">
                          <a:solidFill>
                            <a:srgbClr val="000000"/>
                          </a:solidFill>
                          <a:effectLst/>
                          <a:latin typeface="Calibri"/>
                        </a:rPr>
                        <a:t>ServiceComposition responsible for the installation, operation, maintenance and de-installation of the system components. It may access, if properly identified and authorized, those components either directly, via local operation and maintenance interfaces, or from a system component from a higher hierarchical level (e.g. meters may be accessed for maintenance purposes via NNAPs or the HES).</a:t>
                      </a:r>
                    </a:p>
                  </a:txBody>
                  <a:tcPr marL="0" marR="0" marT="0" marB="0" anchor="b"/>
                </a:tc>
                <a:tc>
                  <a:txBody>
                    <a:bodyPr/>
                    <a:lstStyle/>
                    <a:p>
                      <a:pPr algn="l" fontAlgn="b"/>
                      <a:r>
                        <a:rPr lang="en-US" sz="1200" b="0" i="0" u="none" strike="noStrike" dirty="0">
                          <a:solidFill>
                            <a:srgbClr val="000000"/>
                          </a:solidFill>
                          <a:effectLst/>
                          <a:latin typeface="Calibri"/>
                        </a:rPr>
                        <a:t>Logical </a:t>
                      </a:r>
                    </a:p>
                  </a:txBody>
                  <a:tcPr marL="0" marR="0" marT="0" marB="0" anchor="b"/>
                </a:tc>
                <a:tc>
                  <a:txBody>
                    <a:bodyPr/>
                    <a:lstStyle/>
                    <a:p>
                      <a:pPr algn="l" fontAlgn="b"/>
                      <a:r>
                        <a:rPr lang="en-US" sz="1200" b="0" i="0" u="none" strike="noStrike" dirty="0">
                          <a:solidFill>
                            <a:srgbClr val="000000"/>
                          </a:solidFill>
                          <a:effectLst/>
                          <a:latin typeface="Calibri"/>
                        </a:rPr>
                        <a:t>ServiceComposition</a:t>
                      </a:r>
                    </a:p>
                  </a:txBody>
                  <a:tcPr marL="0" marR="0" marT="0" marB="0" anchor="b"/>
                </a:tc>
                <a:tc>
                  <a:txBody>
                    <a:bodyPr/>
                    <a:lstStyle/>
                    <a:p>
                      <a:pPr algn="l" fontAlgn="b"/>
                      <a:r>
                        <a:rPr lang="en-US" sz="1200" b="0" i="0" u="none" strike="noStrike" dirty="0">
                          <a:solidFill>
                            <a:srgbClr val="000000"/>
                          </a:solidFill>
                          <a:effectLst/>
                          <a:latin typeface="+mn-lt"/>
                        </a:rPr>
                        <a:t>TBD</a:t>
                      </a:r>
                      <a:endParaRPr lang="en-US" sz="1200" b="0" i="0" u="none" strike="noStrike" dirty="0">
                        <a:solidFill>
                          <a:srgbClr val="000000"/>
                        </a:solidFill>
                        <a:effectLst/>
                        <a:latin typeface="Calibri"/>
                      </a:endParaRPr>
                    </a:p>
                  </a:txBody>
                  <a:tcPr marL="0" marR="0" marT="0" marB="0" anchor="b"/>
                </a:tc>
                <a:tc>
                  <a:txBody>
                    <a:bodyPr/>
                    <a:lstStyle/>
                    <a:p>
                      <a:pPr algn="ctr" fontAlgn="b"/>
                      <a:r>
                        <a:rPr lang="en-US" sz="1200" b="0" i="0" u="none" strike="noStrike">
                          <a:solidFill>
                            <a:srgbClr val="000000"/>
                          </a:solidFill>
                          <a:effectLst/>
                          <a:latin typeface="Calibri"/>
                        </a:rPr>
                        <a:t> </a:t>
                      </a:r>
                    </a:p>
                  </a:txBody>
                  <a:tcPr marL="0" marR="0" marT="0" marB="0" anchor="b"/>
                </a:tc>
                <a:tc>
                  <a:txBody>
                    <a:bodyPr/>
                    <a:lstStyle/>
                    <a:p>
                      <a:pPr algn="l" fontAlgn="b"/>
                      <a:r>
                        <a:rPr lang="en-US" sz="1200" b="0" i="0" u="none" strike="noStrike" dirty="0">
                          <a:solidFill>
                            <a:srgbClr val="000000"/>
                          </a:solidFill>
                          <a:effectLst/>
                          <a:latin typeface="Calibri"/>
                        </a:rPr>
                        <a:t> </a:t>
                      </a:r>
                    </a:p>
                  </a:txBody>
                  <a:tcPr marL="0" marR="0" marT="0" marB="0" anchor="b"/>
                </a:tc>
                <a:tc>
                  <a:txBody>
                    <a:bodyPr/>
                    <a:lstStyle/>
                    <a:p>
                      <a:pPr algn="ctr" fontAlgn="b"/>
                      <a:r>
                        <a:rPr lang="en-US" sz="1200" b="0" i="0" u="none" strike="noStrike">
                          <a:solidFill>
                            <a:srgbClr val="000000"/>
                          </a:solidFill>
                          <a:effectLst/>
                          <a:latin typeface="Calibri"/>
                        </a:rPr>
                        <a:t> </a:t>
                      </a:r>
                    </a:p>
                  </a:txBody>
                  <a:tcPr marL="0" marR="0" marT="0" marB="0" anchor="b"/>
                </a:tc>
                <a:tc>
                  <a:txBody>
                    <a:bodyPr/>
                    <a:lstStyle/>
                    <a:p>
                      <a:pPr algn="l" fontAlgn="b"/>
                      <a:r>
                        <a:rPr lang="en-US" sz="1200" b="0" i="0" u="none" strike="noStrike" dirty="0">
                          <a:solidFill>
                            <a:srgbClr val="000000"/>
                          </a:solidFill>
                          <a:effectLst/>
                          <a:latin typeface="Calibri"/>
                        </a:rPr>
                        <a:t> </a:t>
                      </a:r>
                    </a:p>
                  </a:txBody>
                  <a:tcPr marL="0" marR="0" marT="0" marB="0" anchor="b"/>
                </a:tc>
                <a:tc>
                  <a:txBody>
                    <a:bodyPr/>
                    <a:lstStyle/>
                    <a:p>
                      <a:pPr algn="l" fontAlgn="b"/>
                      <a:r>
                        <a:rPr lang="en-US" sz="1200" b="0" i="0" u="none" strike="noStrike" dirty="0">
                          <a:solidFill>
                            <a:srgbClr val="000000"/>
                          </a:solidFill>
                          <a:effectLst/>
                          <a:latin typeface="Calibri"/>
                        </a:rPr>
                        <a:t> </a:t>
                      </a:r>
                    </a:p>
                  </a:txBody>
                  <a:tcPr marL="0" marR="0" marT="0" marB="0" anchor="b"/>
                </a:tc>
                <a:tc>
                  <a:txBody>
                    <a:bodyPr/>
                    <a:lstStyle/>
                    <a:p>
                      <a:pPr algn="l" fontAlgn="b"/>
                      <a:r>
                        <a:rPr lang="en-US" sz="1200" b="0" i="0" u="none" strike="noStrike" dirty="0">
                          <a:solidFill>
                            <a:srgbClr val="000000"/>
                          </a:solidFill>
                          <a:effectLst/>
                          <a:latin typeface="Calibri"/>
                        </a:rPr>
                        <a:t> </a:t>
                      </a:r>
                    </a:p>
                  </a:txBody>
                  <a:tcPr marL="0" marR="0" marT="0" marB="0" anchor="b"/>
                </a:tc>
                <a:tc>
                  <a:txBody>
                    <a:bodyPr/>
                    <a:lstStyle/>
                    <a:p>
                      <a:pPr algn="ctr" fontAlgn="b"/>
                      <a:r>
                        <a:rPr lang="en-US" sz="1200" b="0" i="0" u="none" strike="noStrike" dirty="0">
                          <a:solidFill>
                            <a:srgbClr val="000000"/>
                          </a:solidFill>
                          <a:effectLst/>
                          <a:latin typeface="Calibri"/>
                        </a:rPr>
                        <a:t>X</a:t>
                      </a:r>
                    </a:p>
                  </a:txBody>
                  <a:tcPr marL="0" marR="0" marT="0" marB="0" anchor="b"/>
                </a:tc>
                <a:tc>
                  <a:txBody>
                    <a:bodyPr/>
                    <a:lstStyle/>
                    <a:p>
                      <a:pPr algn="l" fontAlgn="b"/>
                      <a:r>
                        <a:rPr lang="en-US" sz="1200" b="0" i="0" u="none" strike="noStrike" dirty="0">
                          <a:solidFill>
                            <a:srgbClr val="000000"/>
                          </a:solidFill>
                          <a:effectLst/>
                          <a:latin typeface="Calibri"/>
                        </a:rPr>
                        <a:t> </a:t>
                      </a:r>
                    </a:p>
                  </a:txBody>
                  <a:tcPr marL="0" marR="0" marT="0" marB="0" anchor="b"/>
                </a:tc>
                <a:extLst>
                  <a:ext uri="{0D108BD9-81ED-4DB2-BD59-A6C34878D82A}">
                    <a16:rowId xmlns:a16="http://schemas.microsoft.com/office/drawing/2014/main" val="10003"/>
                  </a:ext>
                </a:extLst>
              </a:tr>
            </a:tbl>
          </a:graphicData>
        </a:graphic>
      </p:graphicFrame>
      <p:sp>
        <p:nvSpPr>
          <p:cNvPr id="3" name="TextBox 2"/>
          <p:cNvSpPr txBox="1"/>
          <p:nvPr/>
        </p:nvSpPr>
        <p:spPr>
          <a:xfrm>
            <a:off x="371220" y="6492763"/>
            <a:ext cx="9502778" cy="701731"/>
          </a:xfrm>
          <a:prstGeom prst="rect">
            <a:avLst/>
          </a:prstGeom>
          <a:noFill/>
        </p:spPr>
        <p:txBody>
          <a:bodyPr wrap="square" rtlCol="0">
            <a:spAutoFit/>
          </a:bodyPr>
          <a:lstStyle/>
          <a:p>
            <a:r>
              <a:rPr lang="en-US" sz="1980" dirty="0">
                <a:solidFill>
                  <a:srgbClr val="20396D"/>
                </a:solidFill>
                <a:cs typeface="MS PGothic" charset="0"/>
              </a:rPr>
              <a:t>The Entity Name and Description were key to determining the abstraction level and element type.  The submitting organization’s identity was imported for traceability. </a:t>
            </a:r>
          </a:p>
        </p:txBody>
      </p:sp>
      <p:sp>
        <p:nvSpPr>
          <p:cNvPr id="4" name="Footer Placeholder 3"/>
          <p:cNvSpPr>
            <a:spLocks noGrp="1"/>
          </p:cNvSpPr>
          <p:nvPr>
            <p:ph type="ftr" sz="quarter" idx="11"/>
          </p:nvPr>
        </p:nvSpPr>
        <p:spPr/>
        <p:txBody>
          <a:bodyPr/>
          <a:lstStyle/>
          <a:p>
            <a:r>
              <a:rPr lang="en-US"/>
              <a:t>www.sepapower.org</a:t>
            </a:r>
            <a:endParaRPr lang="en-US" dirty="0"/>
          </a:p>
        </p:txBody>
      </p:sp>
      <p:sp>
        <p:nvSpPr>
          <p:cNvPr id="9"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60</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1310196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rminator 2"/>
          <p:cNvSpPr>
            <a:spLocks noChangeArrowheads="1"/>
          </p:cNvSpPr>
          <p:nvPr/>
        </p:nvSpPr>
        <p:spPr bwMode="auto">
          <a:xfrm>
            <a:off x="2371407" y="2763362"/>
            <a:ext cx="5282407" cy="1702593"/>
          </a:xfrm>
          <a:prstGeom prst="flowChartTerminator">
            <a:avLst/>
          </a:prstGeom>
          <a:solidFill>
            <a:srgbClr val="019CDB">
              <a:alpha val="79999"/>
            </a:srgbClr>
          </a:solidFill>
          <a:ln w="9525">
            <a:solidFill>
              <a:srgbClr val="009BDB"/>
            </a:solidFill>
            <a:miter lim="800000"/>
            <a:headEnd/>
            <a:tailEnd/>
          </a:ln>
          <a:effectLst>
            <a:outerShdw dist="279401" dir="2700000" algn="tl" rotWithShape="0">
              <a:srgbClr val="5C9DE6">
                <a:alpha val="39998"/>
              </a:srgbClr>
            </a:outerShdw>
          </a:effectLst>
        </p:spPr>
        <p:txBody>
          <a:bodyPr anchor="ctr"/>
          <a:lstStyle/>
          <a:p>
            <a:pPr algn="ctr">
              <a:defRPr/>
            </a:pPr>
            <a:r>
              <a:rPr lang="en-US" sz="5280" dirty="0">
                <a:solidFill>
                  <a:schemeClr val="lt1"/>
                </a:solidFill>
              </a:rPr>
              <a:t>Thank you</a:t>
            </a:r>
          </a:p>
        </p:txBody>
      </p:sp>
      <p:sp>
        <p:nvSpPr>
          <p:cNvPr id="9" name="Footer Placeholder 8"/>
          <p:cNvSpPr>
            <a:spLocks noGrp="1"/>
          </p:cNvSpPr>
          <p:nvPr>
            <p:ph type="ftr" sz="quarter" idx="11"/>
          </p:nvPr>
        </p:nvSpPr>
        <p:spPr/>
        <p:txBody>
          <a:bodyPr/>
          <a:lstStyle/>
          <a:p>
            <a:r>
              <a:rPr lang="en-US"/>
              <a:t>www.sepapower.org</a:t>
            </a:r>
            <a:endParaRPr lang="en-US" dirty="0"/>
          </a:p>
        </p:txBody>
      </p:sp>
    </p:spTree>
    <p:extLst>
      <p:ext uri="{BB962C8B-B14F-4D97-AF65-F5344CB8AC3E}">
        <p14:creationId xmlns:p14="http://schemas.microsoft.com/office/powerpoint/2010/main" val="3895717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42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www.sepapower.org</a:t>
            </a:r>
            <a:endParaRPr lang="en-US" dirty="0"/>
          </a:p>
        </p:txBody>
      </p:sp>
      <p:sp>
        <p:nvSpPr>
          <p:cNvPr id="3" name="Title 2"/>
          <p:cNvSpPr>
            <a:spLocks noGrp="1"/>
          </p:cNvSpPr>
          <p:nvPr>
            <p:ph type="title"/>
          </p:nvPr>
        </p:nvSpPr>
        <p:spPr/>
        <p:txBody>
          <a:bodyPr/>
          <a:lstStyle/>
          <a:p>
            <a:r>
              <a:rPr lang="en-US" altLang="en-US" dirty="0">
                <a:latin typeface="+mn-lt"/>
              </a:rPr>
              <a:t>Objectives/Goals</a:t>
            </a:r>
            <a:endParaRPr lang="en-US" dirty="0">
              <a:latin typeface="+mn-lt"/>
            </a:endParaRPr>
          </a:p>
        </p:txBody>
      </p:sp>
      <p:sp>
        <p:nvSpPr>
          <p:cNvPr id="4" name="Text Placeholder 3"/>
          <p:cNvSpPr>
            <a:spLocks noGrp="1"/>
          </p:cNvSpPr>
          <p:nvPr>
            <p:ph type="body" sz="quarter" idx="13"/>
          </p:nvPr>
        </p:nvSpPr>
        <p:spPr>
          <a:xfrm>
            <a:off x="691515" y="1620456"/>
            <a:ext cx="8675370" cy="5318930"/>
          </a:xfrm>
        </p:spPr>
        <p:txBody>
          <a:bodyPr>
            <a:normAutofit fontScale="25000" lnSpcReduction="20000"/>
          </a:bodyPr>
          <a:lstStyle/>
          <a:p>
            <a:pPr>
              <a:buClr>
                <a:srgbClr val="60CC9E"/>
              </a:buClr>
              <a:buSzPct val="85000"/>
              <a:buFont typeface="Arial" panose="020B0604020202020204" pitchFamily="34" charset="0"/>
              <a:buChar char="•"/>
            </a:pPr>
            <a:r>
              <a:rPr lang="en-US" altLang="en-US" sz="9600" dirty="0">
                <a:latin typeface="+mn-lt"/>
              </a:rPr>
              <a:t>Provide Guidance/Examples on how to align from one project’s set of architectural/business elements to another. Alternately encourage reuse of a reduced number of sets of architectural/business terms via understanding how a </a:t>
            </a:r>
            <a:r>
              <a:rPr lang="en-US" altLang="en-US" sz="9600" dirty="0" err="1">
                <a:latin typeface="+mn-lt"/>
              </a:rPr>
              <a:t>setA</a:t>
            </a:r>
            <a:r>
              <a:rPr lang="en-US" altLang="en-US" sz="9600" dirty="0">
                <a:latin typeface="+mn-lt"/>
              </a:rPr>
              <a:t>-element relates to a </a:t>
            </a:r>
            <a:r>
              <a:rPr lang="en-US" altLang="en-US" sz="9600" dirty="0" err="1">
                <a:latin typeface="+mn-lt"/>
              </a:rPr>
              <a:t>setB</a:t>
            </a:r>
            <a:r>
              <a:rPr lang="en-US" altLang="en-US" sz="9600" dirty="0">
                <a:latin typeface="+mn-lt"/>
              </a:rPr>
              <a:t>-element</a:t>
            </a:r>
          </a:p>
          <a:p>
            <a:pPr>
              <a:buClr>
                <a:srgbClr val="60CC9E"/>
              </a:buClr>
              <a:buSzPct val="85000"/>
              <a:buFont typeface="Arial" panose="020B0604020202020204" pitchFamily="34" charset="0"/>
              <a:buChar char="•"/>
            </a:pPr>
            <a:r>
              <a:rPr lang="en-US" altLang="en-US" sz="9600" dirty="0">
                <a:latin typeface="+mn-lt"/>
              </a:rPr>
              <a:t>Build up a common set of architectural/business elements and the relationships  between them</a:t>
            </a:r>
            <a:r>
              <a:rPr lang="en-US" altLang="en-US" sz="9600" strike="sngStrike" dirty="0">
                <a:latin typeface="+mn-lt"/>
              </a:rPr>
              <a:t>,</a:t>
            </a:r>
            <a:r>
              <a:rPr lang="en-US" altLang="en-US" sz="9600" dirty="0">
                <a:latin typeface="+mn-lt"/>
              </a:rPr>
              <a:t> that can be used, interpreted, understood, and modeled the same way across projects and organizations</a:t>
            </a:r>
          </a:p>
          <a:p>
            <a:pPr>
              <a:buClr>
                <a:srgbClr val="60CC9E"/>
              </a:buClr>
              <a:buSzPct val="85000"/>
              <a:buFont typeface="Arial" panose="020B0604020202020204" pitchFamily="34" charset="0"/>
              <a:buChar char="•"/>
            </a:pPr>
            <a:r>
              <a:rPr lang="en-US" altLang="en-US" sz="9600" dirty="0">
                <a:latin typeface="+mn-lt"/>
              </a:rPr>
              <a:t>Reduce the time/effort of each project’s re-identifying/re-naming/re-defining Actors, ServiceCompositions (~roles), Services, relationships, and associated missteps from one integration to the next</a:t>
            </a:r>
          </a:p>
          <a:p>
            <a:pPr>
              <a:buClr>
                <a:srgbClr val="60CC9E"/>
              </a:buClr>
              <a:buSzPct val="85000"/>
              <a:buFont typeface="Arial" panose="020B0604020202020204" pitchFamily="34" charset="0"/>
              <a:buChar char="•"/>
            </a:pPr>
            <a:r>
              <a:rPr lang="en-US" altLang="en-US" sz="9600" dirty="0">
                <a:latin typeface="+mn-lt"/>
              </a:rPr>
              <a:t>Help create a </a:t>
            </a:r>
            <a:r>
              <a:rPr lang="en-US" altLang="en-US" sz="9600" u="sng" dirty="0">
                <a:latin typeface="+mn-lt"/>
              </a:rPr>
              <a:t>common vocabulary of terms and elements </a:t>
            </a:r>
            <a:r>
              <a:rPr lang="en-US" altLang="en-US" sz="9600" dirty="0">
                <a:latin typeface="+mn-lt"/>
              </a:rPr>
              <a:t>that is expected to make it </a:t>
            </a:r>
            <a:r>
              <a:rPr lang="en-US" altLang="en-US" sz="9600" u="sng" dirty="0">
                <a:latin typeface="+mn-lt"/>
              </a:rPr>
              <a:t>easier to create new business use cases/stories </a:t>
            </a:r>
            <a:r>
              <a:rPr lang="en-US" altLang="en-US" sz="9600" dirty="0">
                <a:latin typeface="+mn-lt"/>
              </a:rPr>
              <a:t>that in turn are used to </a:t>
            </a:r>
            <a:r>
              <a:rPr lang="en-US" altLang="en-US" sz="9600" u="sng" dirty="0">
                <a:latin typeface="+mn-lt"/>
              </a:rPr>
              <a:t>help identify the business requirements and services/capabilities </a:t>
            </a:r>
            <a:r>
              <a:rPr lang="en-US" altLang="en-US" sz="9600" dirty="0">
                <a:latin typeface="+mn-lt"/>
              </a:rPr>
              <a:t>that are used in project business scenarios and use case development, and advancing interoperability standards work</a:t>
            </a:r>
          </a:p>
          <a:p>
            <a:endParaRPr lang="en-US" dirty="0">
              <a:latin typeface="+mn-lt"/>
            </a:endParaRPr>
          </a:p>
        </p:txBody>
      </p:sp>
      <p:sp>
        <p:nvSpPr>
          <p:cNvPr id="5" name="TextBox 5"/>
          <p:cNvSpPr txBox="1">
            <a:spLocks noChangeArrowheads="1"/>
          </p:cNvSpPr>
          <p:nvPr/>
        </p:nvSpPr>
        <p:spPr bwMode="auto">
          <a:xfrm>
            <a:off x="0" y="7549917"/>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1  </a:t>
            </a:r>
            <a:r>
              <a:rPr lang="en-US" altLang="en-US" sz="990" dirty="0">
                <a:solidFill>
                  <a:schemeClr val="bg1"/>
                </a:solidFill>
              </a:rPr>
              <a:t>	</a:t>
            </a:r>
          </a:p>
        </p:txBody>
      </p:sp>
      <p:sp>
        <p:nvSpPr>
          <p:cNvPr id="6" name="TextBox 5"/>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7</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402942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691516" y="506580"/>
            <a:ext cx="6408184" cy="1035590"/>
          </a:xfrm>
        </p:spPr>
        <p:txBody>
          <a:bodyPr>
            <a:normAutofit/>
          </a:bodyPr>
          <a:lstStyle/>
          <a:p>
            <a:r>
              <a:rPr lang="en-US" altLang="en-US" sz="4000" dirty="0">
                <a:latin typeface="+mn-lt"/>
              </a:rPr>
              <a:t>Contributions</a:t>
            </a:r>
            <a:endParaRPr altLang="en-US" sz="4000" dirty="0">
              <a:latin typeface="+mn-lt"/>
            </a:endParaRPr>
          </a:p>
        </p:txBody>
      </p:sp>
      <p:sp>
        <p:nvSpPr>
          <p:cNvPr id="17410" name="Content Placeholder 2"/>
          <p:cNvSpPr>
            <a:spLocks noGrp="1"/>
          </p:cNvSpPr>
          <p:nvPr>
            <p:ph type="body" sz="quarter" idx="13"/>
          </p:nvPr>
        </p:nvSpPr>
        <p:spPr>
          <a:xfrm>
            <a:off x="691515" y="1790810"/>
            <a:ext cx="8675370" cy="5454942"/>
          </a:xfrm>
        </p:spPr>
        <p:txBody>
          <a:bodyPr>
            <a:normAutofit lnSpcReduction="10000"/>
          </a:bodyPr>
          <a:lstStyle/>
          <a:p>
            <a:pPr marL="0" indent="0">
              <a:buNone/>
            </a:pPr>
            <a:r>
              <a:rPr lang="en-US" altLang="en-US" dirty="0">
                <a:latin typeface="+mn-lt"/>
              </a:rPr>
              <a:t>Produced SGAC Architecture Element Metadata Model</a:t>
            </a:r>
          </a:p>
          <a:p>
            <a:pPr lvl="1">
              <a:buClr>
                <a:schemeClr val="tx1"/>
              </a:buClr>
              <a:buSzPct val="85000"/>
              <a:buFont typeface="Arial" panose="020B0604020202020204" pitchFamily="34" charset="0"/>
              <a:buChar char="•"/>
            </a:pPr>
            <a:r>
              <a:rPr lang="en-US" altLang="en-US" dirty="0">
                <a:latin typeface="+mn-lt"/>
              </a:rPr>
              <a:t>Clarified architectural abstraction term definitions, categorized gathered use case architectural elements, </a:t>
            </a:r>
            <a:r>
              <a:rPr lang="en-US" altLang="ja-JP" dirty="0">
                <a:latin typeface="+mn-lt"/>
              </a:rPr>
              <a:t>developed a Decision Tree</a:t>
            </a:r>
            <a:r>
              <a:rPr lang="en-US" altLang="en-US" dirty="0">
                <a:latin typeface="+mn-lt"/>
              </a:rPr>
              <a:t> to classify:</a:t>
            </a:r>
          </a:p>
          <a:p>
            <a:pPr lvl="2">
              <a:buClr>
                <a:schemeClr val="tx1"/>
              </a:buClr>
              <a:buSzPct val="85000"/>
              <a:buFont typeface="Courier New" panose="02070309020205020404" pitchFamily="49" charset="0"/>
              <a:buChar char="o"/>
            </a:pPr>
            <a:r>
              <a:rPr lang="en-US" altLang="en-US" sz="2400" dirty="0">
                <a:latin typeface="+mn-lt"/>
              </a:rPr>
              <a:t>Abstraction levels: Conceptual, Logical, Physical, Implementation</a:t>
            </a:r>
          </a:p>
          <a:p>
            <a:pPr lvl="2">
              <a:buClr>
                <a:schemeClr val="tx1"/>
              </a:buClr>
              <a:buSzPct val="85000"/>
              <a:buFont typeface="Courier New" panose="02070309020205020404" pitchFamily="49" charset="0"/>
              <a:buChar char="o"/>
            </a:pPr>
            <a:r>
              <a:rPr lang="en-US" altLang="en-US" sz="2400" dirty="0">
                <a:latin typeface="+mn-lt"/>
              </a:rPr>
              <a:t>Architectural element types: Service, ServiceComposition, Actor</a:t>
            </a:r>
          </a:p>
          <a:p>
            <a:pPr lvl="1">
              <a:buClr>
                <a:schemeClr val="tx1"/>
              </a:buClr>
              <a:buSzPct val="85000"/>
              <a:buFont typeface="Arial" panose="020B0604020202020204" pitchFamily="34" charset="0"/>
              <a:buChar char="•"/>
            </a:pPr>
            <a:r>
              <a:rPr lang="en-US" altLang="en-US" dirty="0">
                <a:latin typeface="+mn-lt"/>
              </a:rPr>
              <a:t>Leveraged architectural standards and business use cases for architectural elements from 18 organizations including, e.g., NIST, SGIP, NAESB, IEEE, IEC, and European Union (EU)</a:t>
            </a:r>
          </a:p>
          <a:p>
            <a:pPr lvl="1">
              <a:buClr>
                <a:schemeClr val="tx1"/>
              </a:buClr>
              <a:buSzPct val="85000"/>
              <a:buFont typeface="Arial" panose="020B0604020202020204" pitchFamily="34" charset="0"/>
              <a:buChar char="•"/>
            </a:pPr>
            <a:r>
              <a:rPr lang="en-US" altLang="en-US" dirty="0">
                <a:solidFill>
                  <a:srgbClr val="002060"/>
                </a:solidFill>
                <a:latin typeface="+mn-lt"/>
              </a:rPr>
              <a:t>Used Web Ontology Language (OWL) and various architectural tools </a:t>
            </a:r>
          </a:p>
          <a:p>
            <a:pPr lvl="1">
              <a:buClr>
                <a:schemeClr val="tx1"/>
              </a:buClr>
              <a:buSzPct val="85000"/>
              <a:buFont typeface="Arial" panose="020B0604020202020204" pitchFamily="34" charset="0"/>
              <a:buChar char="•"/>
            </a:pPr>
            <a:r>
              <a:rPr lang="en-US" altLang="en-US" dirty="0">
                <a:solidFill>
                  <a:srgbClr val="002060"/>
                </a:solidFill>
                <a:latin typeface="+mn-lt"/>
              </a:rPr>
              <a:t>Introduced </a:t>
            </a:r>
            <a:r>
              <a:rPr lang="en-US" altLang="ja-JP" dirty="0">
                <a:solidFill>
                  <a:srgbClr val="002060"/>
                </a:solidFill>
                <a:latin typeface="+mn-lt"/>
              </a:rPr>
              <a:t>“Neutral Concepts” multi-level model including the above metadata</a:t>
            </a:r>
            <a:r>
              <a:rPr lang="en-US" altLang="en-US" dirty="0">
                <a:solidFill>
                  <a:srgbClr val="002060"/>
                </a:solidFill>
                <a:latin typeface="+mn-lt"/>
              </a:rPr>
              <a:t> </a:t>
            </a:r>
          </a:p>
          <a:p>
            <a:endParaRPr altLang="en-US" dirty="0">
              <a:latin typeface="+mn-lt"/>
            </a:endParaRPr>
          </a:p>
        </p:txBody>
      </p:sp>
      <p:sp>
        <p:nvSpPr>
          <p:cNvPr id="5" name="TextBox 4"/>
          <p:cNvSpPr txBox="1">
            <a:spLocks noChangeArrowheads="1"/>
          </p:cNvSpPr>
          <p:nvPr/>
        </p:nvSpPr>
        <p:spPr bwMode="auto">
          <a:xfrm>
            <a:off x="0" y="7531496"/>
            <a:ext cx="10058400" cy="246221"/>
          </a:xfrm>
          <a:prstGeom prst="rect">
            <a:avLst/>
          </a:prstGeom>
          <a:solidFill>
            <a:srgbClr val="019C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1313">
              <a:tabLst>
                <a:tab pos="4454525" algn="ctr"/>
                <a:tab pos="8518525" algn="r"/>
              </a:tabLst>
              <a:defRPr sz="2400">
                <a:solidFill>
                  <a:schemeClr val="tx1"/>
                </a:solidFill>
                <a:latin typeface="Calibri" pitchFamily="34" charset="0"/>
                <a:ea typeface="MS PGothic" pitchFamily="34" charset="-128"/>
              </a:defRPr>
            </a:lvl1pPr>
            <a:lvl2pPr marL="742950" indent="-285750">
              <a:tabLst>
                <a:tab pos="4454525" algn="ctr"/>
                <a:tab pos="8518525" algn="r"/>
              </a:tabLst>
              <a:defRPr sz="2400">
                <a:solidFill>
                  <a:schemeClr val="tx1"/>
                </a:solidFill>
                <a:latin typeface="Calibri" pitchFamily="34" charset="0"/>
                <a:ea typeface="MS PGothic" pitchFamily="34" charset="-128"/>
              </a:defRPr>
            </a:lvl2pPr>
            <a:lvl3pPr marL="1143000" indent="-228600">
              <a:tabLst>
                <a:tab pos="4454525" algn="ctr"/>
                <a:tab pos="8518525" algn="r"/>
              </a:tabLst>
              <a:defRPr sz="2400">
                <a:solidFill>
                  <a:schemeClr val="tx1"/>
                </a:solidFill>
                <a:latin typeface="Calibri" pitchFamily="34" charset="0"/>
                <a:ea typeface="MS PGothic" pitchFamily="34" charset="-128"/>
              </a:defRPr>
            </a:lvl3pPr>
            <a:lvl4pPr marL="1600200" indent="-228600">
              <a:tabLst>
                <a:tab pos="4454525" algn="ctr"/>
                <a:tab pos="8518525" algn="r"/>
              </a:tabLst>
              <a:defRPr sz="2400">
                <a:solidFill>
                  <a:schemeClr val="tx1"/>
                </a:solidFill>
                <a:latin typeface="Calibri" pitchFamily="34" charset="0"/>
                <a:ea typeface="MS PGothic" pitchFamily="34" charset="-128"/>
              </a:defRPr>
            </a:lvl4pPr>
            <a:lvl5pPr marL="2057400" indent="-228600">
              <a:tabLst>
                <a:tab pos="4454525" algn="ctr"/>
                <a:tab pos="8518525" algn="r"/>
              </a:tabLst>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tabLst>
                <a:tab pos="4454525" algn="ctr"/>
                <a:tab pos="8518525" algn="r"/>
              </a:tabLst>
              <a:defRPr sz="2400">
                <a:solidFill>
                  <a:schemeClr val="tx1"/>
                </a:solidFill>
                <a:latin typeface="Calibri" pitchFamily="34" charset="0"/>
                <a:ea typeface="MS PGothic" pitchFamily="34" charset="-128"/>
              </a:defRPr>
            </a:lvl9pPr>
          </a:lstStyle>
          <a:p>
            <a:r>
              <a:rPr lang="en-US" sz="1000" dirty="0">
                <a:latin typeface="Open Sans"/>
              </a:rPr>
              <a:t>© 2000-2017 Smart Electric Power Alliance. All Rights Reserved.</a:t>
            </a:r>
            <a:r>
              <a:rPr lang="en-US" altLang="en-US" sz="990" dirty="0">
                <a:solidFill>
                  <a:schemeClr val="bg1"/>
                </a:solidFill>
              </a:rPr>
              <a:t>		</a:t>
            </a:r>
            <a:r>
              <a:rPr lang="en-US" altLang="en-US" sz="990" dirty="0"/>
              <a:t>Page </a:t>
            </a:r>
            <a:fld id="{ABFB825A-E176-427D-8675-4920962837F6}" type="slidenum">
              <a:rPr lang="en-US" altLang="en-US" sz="990"/>
              <a:t>8</a:t>
            </a:fld>
            <a:r>
              <a:rPr lang="en-US" altLang="en-US" sz="990" dirty="0"/>
              <a:t>  </a:t>
            </a:r>
            <a:r>
              <a:rPr lang="en-US" altLang="en-US" sz="990" dirty="0">
                <a:solidFill>
                  <a:schemeClr val="bg1"/>
                </a:solidFill>
              </a:rPr>
              <a:t>	</a:t>
            </a:r>
          </a:p>
        </p:txBody>
      </p:sp>
    </p:spTree>
    <p:extLst>
      <p:ext uri="{BB962C8B-B14F-4D97-AF65-F5344CB8AC3E}">
        <p14:creationId xmlns:p14="http://schemas.microsoft.com/office/powerpoint/2010/main" val="386986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www.sepapower.org</a:t>
            </a:r>
            <a:endParaRPr lang="en-US" dirty="0"/>
          </a:p>
        </p:txBody>
      </p:sp>
      <p:sp>
        <p:nvSpPr>
          <p:cNvPr id="5" name="Title 1"/>
          <p:cNvSpPr>
            <a:spLocks noGrp="1"/>
          </p:cNvSpPr>
          <p:nvPr>
            <p:ph type="title"/>
          </p:nvPr>
        </p:nvSpPr>
        <p:spPr>
          <a:xfrm>
            <a:off x="5075854" y="2824628"/>
            <a:ext cx="4982546" cy="3708400"/>
          </a:xfrm>
        </p:spPr>
        <p:txBody>
          <a:bodyPr>
            <a:normAutofit/>
          </a:bodyPr>
          <a:lstStyle/>
          <a:p>
            <a:pPr algn="ctr">
              <a:defRPr/>
            </a:pPr>
            <a:r>
              <a:rPr lang="en-US" sz="2600" dirty="0"/>
              <a:t>DATA</a:t>
            </a:r>
            <a:br>
              <a:rPr lang="en-US" sz="2600" dirty="0"/>
            </a:br>
            <a:r>
              <a:rPr lang="en-US" sz="2600" dirty="0"/>
              <a:t>REDUCTION/NORMALIZATION</a:t>
            </a:r>
            <a:br>
              <a:rPr lang="en-US" sz="2600" dirty="0"/>
            </a:br>
            <a:r>
              <a:rPr lang="en-US" sz="2600" dirty="0"/>
              <a:t>PROCESS</a:t>
            </a:r>
            <a:endParaRPr sz="2600" dirty="0"/>
          </a:p>
        </p:txBody>
      </p:sp>
      <p:pic>
        <p:nvPicPr>
          <p:cNvPr id="6" name="Picture 5"/>
          <p:cNvPicPr>
            <a:picLocks noChangeAspect="1"/>
          </p:cNvPicPr>
          <p:nvPr/>
        </p:nvPicPr>
        <p:blipFill>
          <a:blip r:embed="rId3"/>
          <a:stretch>
            <a:fillRect/>
          </a:stretch>
        </p:blipFill>
        <p:spPr>
          <a:xfrm>
            <a:off x="0" y="0"/>
            <a:ext cx="5075854" cy="7772400"/>
          </a:xfrm>
          <a:prstGeom prst="rect">
            <a:avLst/>
          </a:prstGeom>
        </p:spPr>
      </p:pic>
    </p:spTree>
    <p:extLst>
      <p:ext uri="{BB962C8B-B14F-4D97-AF65-F5344CB8AC3E}">
        <p14:creationId xmlns:p14="http://schemas.microsoft.com/office/powerpoint/2010/main" val="59235465"/>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4546A"/>
      </a:dk2>
      <a:lt2>
        <a:srgbClr val="E7E6E6"/>
      </a:lt2>
      <a:accent1>
        <a:srgbClr val="00ABF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PA FIN 1" id="{92B243B3-0BCB-8746-AF98-DD33B209418E}" vid="{3ED5E7C2-3401-394B-B030-588FE889F6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7724</TotalTime>
  <Words>6580</Words>
  <Application>Microsoft Office PowerPoint</Application>
  <PresentationFormat>Custom</PresentationFormat>
  <Paragraphs>991</Paragraphs>
  <Slides>62</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MS PGothic</vt:lpstr>
      <vt:lpstr>Arial</vt:lpstr>
      <vt:lpstr>Calibri</vt:lpstr>
      <vt:lpstr>Calibri Light</vt:lpstr>
      <vt:lpstr>Courier New</vt:lpstr>
      <vt:lpstr>Lucida Grande</vt:lpstr>
      <vt:lpstr>Mangal</vt:lpstr>
      <vt:lpstr>Open Sans</vt:lpstr>
      <vt:lpstr>Open Sans Extrabold</vt:lpstr>
      <vt:lpstr>Wingdings</vt:lpstr>
      <vt:lpstr>Office Theme</vt:lpstr>
      <vt:lpstr>PowerPoint Presentation</vt:lpstr>
      <vt:lpstr>Proceed With Caution</vt:lpstr>
      <vt:lpstr>Agenda</vt:lpstr>
      <vt:lpstr>Background</vt:lpstr>
      <vt:lpstr>Key Contributors</vt:lpstr>
      <vt:lpstr>Problem Statements</vt:lpstr>
      <vt:lpstr>Objectives/Goals</vt:lpstr>
      <vt:lpstr>Contributions</vt:lpstr>
      <vt:lpstr>DATA REDUCTION/NORMALIZATION PROCESS</vt:lpstr>
      <vt:lpstr>Data Summary</vt:lpstr>
      <vt:lpstr>Data Reduction &amp; Normalization Process</vt:lpstr>
      <vt:lpstr>ARCHITECTURAL ELEMENT CATEGORIZATION GUIDANCE </vt:lpstr>
      <vt:lpstr>Architectural Abstraction Level and Element Categorization Guidance</vt:lpstr>
      <vt:lpstr>PowerPoint Presentation</vt:lpstr>
      <vt:lpstr>SGAM 5x5x6 Model </vt:lpstr>
      <vt:lpstr>Architectural Abstraction Level mapping onto SGAM Interoperability Layers, with examples</vt:lpstr>
      <vt:lpstr>Architectural Abstraction Iterations within TOGAF</vt:lpstr>
      <vt:lpstr>Conceptual, Logical, Physical, Implementation applied to Zachman Levels </vt:lpstr>
      <vt:lpstr>Full Open Group SOA Ontology Mappings to SGAC Arch.Dev. Effort</vt:lpstr>
      <vt:lpstr>Conceptual Architecture Definition*</vt:lpstr>
      <vt:lpstr>Logical Architecture Definition</vt:lpstr>
      <vt:lpstr>Physical Architecture Definition</vt:lpstr>
      <vt:lpstr>Categorizing the Data</vt:lpstr>
      <vt:lpstr>Decision Tree: Actor, Service,  ServiceComposition, ServiceContract</vt:lpstr>
      <vt:lpstr>Decision Tree: Conceptual, Logical, Physical, Implementation</vt:lpstr>
      <vt:lpstr>Semantic Architecture</vt:lpstr>
      <vt:lpstr>PowerPoint Presentation</vt:lpstr>
      <vt:lpstr>Architectural “Meta Classes” Logical Level</vt:lpstr>
      <vt:lpstr>  Architectural  “Meta Classes”</vt:lpstr>
      <vt:lpstr>Abstraction Levels Applied to SOA</vt:lpstr>
      <vt:lpstr>Cooling Example</vt:lpstr>
      <vt:lpstr>Categorization Guidelines for Architectural Elements</vt:lpstr>
      <vt:lpstr>Categorization Guidelines for the Elements</vt:lpstr>
      <vt:lpstr>Summary</vt:lpstr>
      <vt:lpstr>NEUTRAL CONCEPTS MODEL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FUTURE PHASE</vt:lpstr>
      <vt:lpstr>Potential Future Phase</vt:lpstr>
      <vt:lpstr>Future Phase - Details</vt:lpstr>
      <vt:lpstr>Future Phase - Details</vt:lpstr>
      <vt:lpstr>Future Phase - Details</vt:lpstr>
      <vt:lpstr>Mapping: Architectural Elements between SOA and ArchiMate 2.1 – DRAFT r0.6 table row set 1 </vt:lpstr>
      <vt:lpstr>Mapping: Architectural Elements between SOA and ArchiMate 2.1 – DRAFT r0.6 table row set 2 </vt:lpstr>
      <vt:lpstr>Mapping: Architectural Elements between SOA and ArchiMate 2.1 – DRAFT r0.6 table row set 3 </vt:lpstr>
      <vt:lpstr>Mapping: Architectural Elements between SOA and ArchiMate 2.1 – DRAFT r0.6 table row set 4 </vt:lpstr>
      <vt:lpstr>Tools: Exchange Experiments</vt:lpstr>
      <vt:lpstr>Tools: Archi v3.x Export Format</vt:lpstr>
      <vt:lpstr>Tools: Archi Import Format</vt:lpstr>
      <vt:lpstr>Tools: Valid Sparx EA 12.1 Import Types  </vt:lpstr>
      <vt:lpstr>Tools: TBC Format (sample subset)</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Cui</dc:creator>
  <cp:lastModifiedBy>Dave Hardin</cp:lastModifiedBy>
  <cp:revision>315</cp:revision>
  <dcterms:created xsi:type="dcterms:W3CDTF">2016-06-24T20:19:08Z</dcterms:created>
  <dcterms:modified xsi:type="dcterms:W3CDTF">2017-05-31T21:11:50Z</dcterms:modified>
</cp:coreProperties>
</file>